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0" r:id="rId6"/>
    <p:sldId id="409" r:id="rId7"/>
    <p:sldId id="421" r:id="rId8"/>
    <p:sldId id="411" r:id="rId9"/>
    <p:sldId id="412" r:id="rId10"/>
    <p:sldId id="295" r:id="rId11"/>
    <p:sldId id="275" r:id="rId12"/>
    <p:sldId id="413" r:id="rId13"/>
    <p:sldId id="414" r:id="rId14"/>
    <p:sldId id="415" r:id="rId15"/>
    <p:sldId id="416" r:id="rId16"/>
    <p:sldId id="417" r:id="rId17"/>
    <p:sldId id="272" r:id="rId18"/>
    <p:sldId id="418" r:id="rId19"/>
    <p:sldId id="262" r:id="rId20"/>
    <p:sldId id="419" r:id="rId21"/>
    <p:sldId id="331" r:id="rId22"/>
    <p:sldId id="420" r:id="rId23"/>
    <p:sldId id="29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D"/>
    <a:srgbClr val="3A6695"/>
    <a:srgbClr val="1E2B57"/>
    <a:srgbClr val="9CC5FD"/>
    <a:srgbClr val="134263"/>
    <a:srgbClr val="C0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0" autoAdjust="0"/>
    <p:restoredTop sz="95780" autoAdjust="0"/>
  </p:normalViewPr>
  <p:slideViewPr>
    <p:cSldViewPr snapToGrid="0" showGuides="1">
      <p:cViewPr varScale="1">
        <p:scale>
          <a:sx n="146" d="100"/>
          <a:sy n="146" d="100"/>
        </p:scale>
        <p:origin x="132" y="2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7.18895</c:v>
                </c:pt>
                <c:pt idx="1">
                  <c:v>782.974</c:v>
                </c:pt>
                <c:pt idx="2">
                  <c:v>8382.02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Strassen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13.6618</c:v>
                </c:pt>
                <c:pt idx="1">
                  <c:v>651.597</c:v>
                </c:pt>
                <c:pt idx="2">
                  <c:v>4784.79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Block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4.74128</c:v>
                </c:pt>
                <c:pt idx="1">
                  <c:v>551.345</c:v>
                </c:pt>
                <c:pt idx="2">
                  <c:v>4739.32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Thread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Sheet1!$A$2:$A$4</c:f>
              <c:numCache>
                <c:formatCode>General</c:formatCode>
                <c:ptCount val="3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</c:numCache>
            </c:numRef>
          </c:cat>
          <c:val>
            <c:numRef>
              <c:f>Sheet1!$E$2:$E$4</c:f>
              <c:numCache>
                <c:formatCode>General</c:formatCode>
                <c:ptCount val="3"/>
                <c:pt idx="0">
                  <c:v>3.6003</c:v>
                </c:pt>
                <c:pt idx="1">
                  <c:v>109.786</c:v>
                </c:pt>
                <c:pt idx="2">
                  <c:v>1015.76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3544527"/>
        <c:axId val="1663545487"/>
      </c:barChart>
      <c:catAx>
        <c:axId val="1663544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63545487"/>
        <c:crosses val="autoZero"/>
        <c:auto val="1"/>
        <c:lblAlgn val="ctr"/>
        <c:lblOffset val="100"/>
        <c:noMultiLvlLbl val="0"/>
      </c:catAx>
      <c:valAx>
        <c:axId val="166354548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63544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392a86b-0752-4108-9f2d-a1779dc71cbc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8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1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30" y="0"/>
            <a:ext cx="12191999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22230" y="0"/>
            <a:ext cx="12214230" cy="6858000"/>
          </a:xfrm>
          <a:prstGeom prst="rect">
            <a:avLst/>
          </a:prstGeom>
          <a:gradFill flip="none" rotWithShape="1">
            <a:gsLst>
              <a:gs pos="0">
                <a:srgbClr val="134263">
                  <a:tint val="66000"/>
                  <a:satMod val="160000"/>
                  <a:alpha val="74000"/>
                </a:srgbClr>
              </a:gs>
              <a:gs pos="50000">
                <a:schemeClr val="tx2">
                  <a:lumMod val="20000"/>
                  <a:lumOff val="80000"/>
                  <a:alpha val="0"/>
                </a:schemeClr>
              </a:gs>
              <a:gs pos="100000">
                <a:schemeClr val="tx2">
                  <a:lumMod val="40000"/>
                  <a:lumOff val="60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071396"/>
            <a:ext cx="12214230" cy="3395202"/>
          </a:xfrm>
          <a:prstGeom prst="rect">
            <a:avLst/>
          </a:prstGeom>
          <a:solidFill>
            <a:schemeClr val="tx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139886" y="2414270"/>
            <a:ext cx="786776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矩阵乘法优化算法</a:t>
            </a:r>
            <a:endParaRPr lang="zh-CN" altLang="en-US" sz="6600" b="1" dirty="0">
              <a:solidFill>
                <a:schemeClr val="bg1">
                  <a:lumMod val="9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668036"/>
            <a:ext cx="7060388" cy="40008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计算机系统结构课程展示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148605" y="4719937"/>
            <a:ext cx="5076982" cy="369308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：江紫檀 游诚鞍 范云剑 杨一舟 刘翼逍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8" y="137020"/>
            <a:ext cx="2157390" cy="622843"/>
          </a:xfrm>
          <a:prstGeom prst="rect">
            <a:avLst/>
          </a:prstGeom>
        </p:spPr>
      </p:pic>
      <p:sp>
        <p:nvSpPr>
          <p:cNvPr id="2" name="Freeform 7"/>
          <p:cNvSpPr>
            <a:spLocks noChangeAspect="1" noEditPoints="1"/>
          </p:cNvSpPr>
          <p:nvPr/>
        </p:nvSpPr>
        <p:spPr bwMode="auto">
          <a:xfrm>
            <a:off x="5663475" y="467146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2368"/>
            <a:ext cx="12192000" cy="685563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25752" y="1144901"/>
            <a:ext cx="315446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Strassen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分治算法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4"/>
          <p:cNvSpPr>
            <a:spLocks noChangeArrowheads="1"/>
          </p:cNvSpPr>
          <p:nvPr/>
        </p:nvSpPr>
        <p:spPr bwMode="auto">
          <a:xfrm>
            <a:off x="966462" y="1589228"/>
            <a:ext cx="4909720" cy="341503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原理：</a:t>
            </a:r>
            <a:endParaRPr lang="en-US" altLang="zh-CN" kern="1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利用分治法将矩阵分成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4 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个子矩阵，构造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7 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个乘积来替代传统的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8 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个乘法，从而降低运算复杂度。</a:t>
            </a:r>
            <a:endParaRPr lang="zh-CN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优点：</a:t>
            </a:r>
            <a:endParaRPr lang="en-US" altLang="zh-CN" sz="1800" kern="100" dirty="0">
              <a:solidFill>
                <a:srgbClr val="C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降低乘法次数，</a:t>
            </a:r>
            <a:r>
              <a:rPr lang="zh-CN" altLang="en-US" sz="1800" b="1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对于</a:t>
            </a:r>
            <a:r>
              <a:rPr lang="en-US" altLang="zh-CN" sz="1800" b="1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</a:t>
            </a:r>
            <a:r>
              <a:rPr lang="en-US" altLang="en-US" sz="1800" b="1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×</a:t>
            </a:r>
            <a:r>
              <a:rPr lang="en-US" altLang="zh-CN" sz="1800" b="1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</a:t>
            </a:r>
            <a:r>
              <a:rPr lang="zh-CN" altLang="en-US" sz="1800" b="1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矩阵，需</a:t>
            </a:r>
            <a:r>
              <a:rPr lang="en-US" altLang="zh-CN" sz="1800" b="1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n^log</a:t>
            </a:r>
            <a:r>
              <a:rPr lang="en-US" altLang="en-US" sz="1800" b="1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₂</a:t>
            </a:r>
            <a:r>
              <a:rPr lang="en-US" altLang="zh-CN" sz="1800" b="1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7≈n^2.81</a:t>
            </a:r>
            <a:r>
              <a:rPr lang="zh-CN" altLang="en-US" sz="1800" b="1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次</a:t>
            </a:r>
            <a:r>
              <a:rPr lang="en-US" altLang="zh-CN" sz="1800" b="1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</a:t>
            </a:r>
            <a:endParaRPr lang="zh-CN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缺点：</a:t>
            </a:r>
            <a:endParaRPr lang="en-US" altLang="zh-CN" sz="1800" kern="100" dirty="0">
              <a:solidFill>
                <a:srgbClr val="C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额外加减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操作、内存消耗增加</a:t>
            </a:r>
            <a:endParaRPr lang="en-US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当矩阵规模较小时，</a:t>
            </a:r>
            <a:r>
              <a:rPr lang="zh-CN" altLang="zh-CN" sz="1800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递归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深度引入的函数调用、内存分配等开销反而不利于性能提升</a:t>
            </a:r>
            <a:endParaRPr lang="zh-CN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115743" y="2471249"/>
            <a:ext cx="0" cy="2664000"/>
          </a:xfrm>
          <a:prstGeom prst="line">
            <a:avLst/>
          </a:prstGeom>
          <a:ln>
            <a:solidFill>
              <a:srgbClr val="1E2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5035" y="470397"/>
            <a:ext cx="409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 </a:t>
            </a:r>
            <a:r>
              <a:rPr lang="zh-CN" altLang="en-US" sz="2400" b="1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算法实现与代码解析</a:t>
            </a:r>
            <a:endParaRPr lang="en-US" altLang="zh-CN" sz="2400" b="1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11545"/>
          <a:stretch>
            <a:fillRect/>
          </a:stretch>
        </p:blipFill>
        <p:spPr>
          <a:xfrm>
            <a:off x="6418001" y="1144899"/>
            <a:ext cx="3242557" cy="5437283"/>
          </a:xfrm>
          <a:prstGeom prst="rect">
            <a:avLst/>
          </a:prstGeom>
        </p:spPr>
      </p:pic>
      <p:pic>
        <p:nvPicPr>
          <p:cNvPr id="3" name="图片 1" descr="IMG_0228"/>
          <p:cNvPicPr>
            <a:picLocks noChangeAspect="1"/>
          </p:cNvPicPr>
          <p:nvPr/>
        </p:nvPicPr>
        <p:blipFill>
          <a:blip r:embed="rId4"/>
          <a:srcRect l="30903" t="56133" r="27016" b="9329"/>
          <a:stretch>
            <a:fillRect/>
          </a:stretch>
        </p:blipFill>
        <p:spPr>
          <a:xfrm>
            <a:off x="1423035" y="4655820"/>
            <a:ext cx="3599815" cy="20529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2368"/>
            <a:ext cx="12192000" cy="685563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25752" y="1144901"/>
            <a:ext cx="315446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循环分块优化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4"/>
          <p:cNvSpPr>
            <a:spLocks noChangeArrowheads="1"/>
          </p:cNvSpPr>
          <p:nvPr/>
        </p:nvSpPr>
        <p:spPr bwMode="auto">
          <a:xfrm>
            <a:off x="912495" y="1858010"/>
            <a:ext cx="5129530" cy="396938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原理：</a:t>
            </a:r>
            <a:endParaRPr lang="en-US" altLang="zh-CN" sz="1800" kern="100" dirty="0">
              <a:solidFill>
                <a:srgbClr val="C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将矩阵划分为多个小块进行处理，利用</a:t>
            </a:r>
            <a:r>
              <a:rPr lang="zh-CN" altLang="zh-CN" sz="1800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块数据能够完全或大部分装入</a:t>
            </a:r>
            <a:r>
              <a:rPr lang="en-US" altLang="zh-CN" sz="1800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CPU </a:t>
            </a:r>
            <a:r>
              <a:rPr lang="zh-CN" altLang="zh-CN" sz="1800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缓存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的特性，降低因频繁访问主内存而产生的延迟，提高缓存局部性。</a:t>
            </a:r>
            <a:endParaRPr lang="en-US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优点：</a:t>
            </a:r>
            <a:endParaRPr lang="en-US" altLang="zh-CN" sz="1800" kern="100" dirty="0">
              <a:solidFill>
                <a:srgbClr val="C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通过分块（如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32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×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32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）确保数据块完整驻留在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L1/L2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缓存，</a:t>
            </a:r>
            <a:r>
              <a:rPr lang="zh-CN" altLang="zh-CN" sz="1800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减少主存访问延迟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。较适合中等规模矩阵，此时缓存效应显著而并行开销尚未主导。</a:t>
            </a:r>
            <a:endParaRPr lang="en-US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缺点：</a:t>
            </a:r>
            <a:endParaRPr lang="en-US" altLang="zh-CN" sz="1800" kern="100" dirty="0">
              <a:solidFill>
                <a:srgbClr val="C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纯单线程设计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，无法发挥现代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CPU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多核优势。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1000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×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1000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测试中落后多线程版本达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4.7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倍。</a:t>
            </a:r>
            <a:endParaRPr lang="zh-CN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endParaRPr lang="zh-CN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249093" y="2076914"/>
            <a:ext cx="0" cy="3840341"/>
          </a:xfrm>
          <a:prstGeom prst="line">
            <a:avLst/>
          </a:prstGeom>
          <a:ln>
            <a:solidFill>
              <a:srgbClr val="1E2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4"/>
          <p:cNvSpPr>
            <a:spLocks noChangeArrowheads="1"/>
          </p:cNvSpPr>
          <p:nvPr/>
        </p:nvSpPr>
        <p:spPr bwMode="auto">
          <a:xfrm>
            <a:off x="6517927" y="1857877"/>
            <a:ext cx="4909720" cy="341503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//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代码片段：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optimizedMultiply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for (int i=0; i&lt;n; i+=</a:t>
            </a:r>
            <a:r>
              <a:rPr lang="en-US" altLang="zh-CN" sz="1800" b="1" kern="1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blockSize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) 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 for (int k=0; k&lt;n; k+=</a:t>
            </a:r>
            <a:r>
              <a:rPr lang="en-US" altLang="zh-CN" sz="1800" b="1" kern="1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blockSize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) 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     for (int j=0; j&lt;n; j+=</a:t>
            </a:r>
            <a:r>
              <a:rPr lang="en-US" altLang="zh-CN" sz="1800" b="1" kern="1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blockSize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)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// 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处理块内计算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ea"/>
              </a:rPr>
              <a:t>  </a:t>
            </a:r>
            <a:endParaRPr lang="zh-CN" altLang="zh-CN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}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     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5035" y="470397"/>
            <a:ext cx="409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 </a:t>
            </a:r>
            <a:r>
              <a:rPr lang="zh-CN" altLang="en-US" sz="2400" b="1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算法实现与代码解析</a:t>
            </a:r>
            <a:endParaRPr lang="en-US" altLang="zh-CN" sz="2400" b="1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8102600" y="4760595"/>
          <a:ext cx="2110740" cy="194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"/>
                <a:gridCol w="527685"/>
                <a:gridCol w="527685"/>
                <a:gridCol w="527685"/>
              </a:tblGrid>
              <a:tr h="48641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8641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8641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48641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2368"/>
            <a:ext cx="12192000" cy="685563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25752" y="1144901"/>
            <a:ext cx="315446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多线程并行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4"/>
          <p:cNvSpPr>
            <a:spLocks noChangeArrowheads="1"/>
          </p:cNvSpPr>
          <p:nvPr/>
        </p:nvSpPr>
        <p:spPr bwMode="auto">
          <a:xfrm>
            <a:off x="966462" y="2583003"/>
            <a:ext cx="4909720" cy="341503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原理：</a:t>
            </a:r>
            <a:endParaRPr lang="en-US" altLang="zh-CN" sz="1800" kern="100" dirty="0">
              <a:solidFill>
                <a:srgbClr val="C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利用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C++11 std::thread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，按矩阵行数均分工作，</a:t>
            </a:r>
            <a:r>
              <a:rPr lang="zh-CN" altLang="zh-CN" sz="1800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每个线程负责计算部分行的结果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。多线程可充分利用多核处理器，分摊计算负担，从而显著加速大规模矩阵乘法。</a:t>
            </a:r>
            <a:endParaRPr lang="en-US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优点：</a:t>
            </a:r>
            <a:endParaRPr lang="en-US" altLang="zh-CN" sz="1800" kern="100" dirty="0">
              <a:solidFill>
                <a:srgbClr val="C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对于大尺寸矩阵，多线程能将普通三重循环的计算时间</a:t>
            </a:r>
            <a:r>
              <a:rPr lang="zh-CN" altLang="zh-CN" sz="1800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大幅降低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，且加速比随矩阵规模增大而提升</a:t>
            </a:r>
            <a:endParaRPr lang="en-US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缺点：</a:t>
            </a:r>
            <a:endParaRPr lang="en-US" altLang="zh-CN" sz="1800" kern="100" dirty="0">
              <a:solidFill>
                <a:srgbClr val="C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线程启动与同步有一定开销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，在小矩阵上可能不划算。</a:t>
            </a:r>
            <a:endParaRPr lang="zh-CN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249093" y="2471249"/>
            <a:ext cx="0" cy="3431463"/>
          </a:xfrm>
          <a:prstGeom prst="line">
            <a:avLst/>
          </a:prstGeom>
          <a:ln>
            <a:solidFill>
              <a:srgbClr val="1E2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4"/>
          <p:cNvSpPr>
            <a:spLocks noChangeArrowheads="1"/>
          </p:cNvSpPr>
          <p:nvPr/>
        </p:nvSpPr>
        <p:spPr bwMode="auto">
          <a:xfrm>
            <a:off x="6579231" y="2813835"/>
            <a:ext cx="4909720" cy="299974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//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代码片段：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parallelMultiply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threads.emplace_back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([&amp;,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startRow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endRow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]() { 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 for (int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=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startRow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;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&lt;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endRow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;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i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++)  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      //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计算指定行范围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  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}); 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5035" y="470397"/>
            <a:ext cx="409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 </a:t>
            </a:r>
            <a:r>
              <a:rPr lang="zh-CN" altLang="en-US" sz="2400" b="1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算法实现与代码解析</a:t>
            </a:r>
            <a:endParaRPr lang="en-US" altLang="zh-CN" sz="2400" b="1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2" y="0"/>
            <a:ext cx="385822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-36814" y="1499886"/>
            <a:ext cx="6858000" cy="3858228"/>
          </a:xfrm>
          <a:prstGeom prst="rect">
            <a:avLst/>
          </a:prstGeom>
          <a:gradFill>
            <a:gsLst>
              <a:gs pos="0">
                <a:srgbClr val="134263"/>
              </a:gs>
              <a:gs pos="59000">
                <a:schemeClr val="accent4">
                  <a:lumMod val="75000"/>
                  <a:alpha val="45000"/>
                </a:schemeClr>
              </a:gs>
              <a:gs pos="99000">
                <a:schemeClr val="accent4">
                  <a:lumMod val="40000"/>
                  <a:lumOff val="60000"/>
                  <a:alpha val="3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96000" y="2563476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  <a:endParaRPr lang="en-US" altLang="zh-CN" sz="24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3025141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实验分析与结果</a:t>
            </a:r>
            <a:endParaRPr lang="zh-CN" altLang="en-US" sz="4000" b="1" spc="6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64688" y="0"/>
            <a:ext cx="226979" cy="6858000"/>
          </a:xfrm>
          <a:prstGeom prst="rect">
            <a:avLst/>
          </a:prstGeom>
          <a:solidFill>
            <a:srgbClr val="13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2368"/>
            <a:ext cx="12192000" cy="685563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TextBox 6"/>
          <p:cNvSpPr txBox="1"/>
          <p:nvPr/>
        </p:nvSpPr>
        <p:spPr>
          <a:xfrm>
            <a:off x="425752" y="1144901"/>
            <a:ext cx="315446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测试环境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5035" y="470397"/>
            <a:ext cx="3455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 </a:t>
            </a:r>
            <a:r>
              <a:rPr lang="zh-CN" altLang="en-US" sz="2400" b="1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实验分析与结果</a:t>
            </a:r>
            <a:endParaRPr lang="en-US" altLang="zh-CN" sz="2400" b="1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1182" y="1598091"/>
            <a:ext cx="6780108" cy="891245"/>
          </a:xfrm>
          <a:prstGeom prst="rect">
            <a:avLst/>
          </a:prstGeom>
          <a:noFill/>
          <a:ln w="25400">
            <a:solidFill>
              <a:srgbClr val="1342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1182" y="1751326"/>
            <a:ext cx="104829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硬件：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12th Gen Intel(R) Core(TM) i5-12500H (</a:t>
            </a: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十二核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/ </a:t>
            </a:r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十六逻辑处理器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  <a:endParaRPr lang="zh-CN" altLang="zh-CN" sz="16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软件：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C++17, GCC (</a:t>
            </a:r>
            <a:r>
              <a:rPr lang="en-US" altLang="zh-CN" sz="16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Deepin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12.3.0) 12.3.0, </a:t>
            </a:r>
            <a:r>
              <a:rPr lang="en-US" altLang="zh-CN" sz="16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Deepin</a:t>
            </a:r>
            <a:r>
              <a:rPr lang="en-US" altLang="zh-CN" sz="16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25 Community  </a:t>
            </a:r>
            <a:endParaRPr lang="zh-CN" altLang="zh-CN" sz="16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25751" y="2558587"/>
            <a:ext cx="3154461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性能对比（单位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/ms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41182" y="3041147"/>
          <a:ext cx="6780108" cy="2905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0018"/>
                <a:gridCol w="1130018"/>
                <a:gridCol w="1130018"/>
                <a:gridCol w="1130018"/>
                <a:gridCol w="1130018"/>
                <a:gridCol w="1130018"/>
              </a:tblGrid>
              <a:tr h="7263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92D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  <a:endParaRPr lang="en-US" altLang="zh-CN" dirty="0">
                        <a:solidFill>
                          <a:srgbClr val="92D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Strassen</a:t>
                      </a:r>
                      <a:endParaRPr lang="en-US" altLang="zh-CN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</a:t>
                      </a:r>
                      <a:endParaRPr lang="en-US" altLang="zh-CN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Thread</a:t>
                      </a:r>
                      <a:endParaRPr lang="en-US" altLang="zh-CN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263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7.18895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13.6618</a:t>
                      </a:r>
                      <a:endParaRPr lang="en-US" altLang="zh-CN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4.74128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3.6003</a:t>
                      </a:r>
                      <a:endParaRPr lang="en-US" altLang="zh-CN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263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782.974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651.597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551.345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109.786</a:t>
                      </a:r>
                      <a:endParaRPr lang="en-US" altLang="zh-CN" sz="1800" b="1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2638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8382.02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4784.79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4739.32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1015.76</a:t>
                      </a:r>
                      <a:endParaRPr lang="en-US" altLang="zh-CN" sz="1800" b="1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图表 9"/>
          <p:cNvGraphicFramePr/>
          <p:nvPr/>
        </p:nvGraphicFramePr>
        <p:xfrm>
          <a:off x="7336467" y="1598091"/>
          <a:ext cx="4474533" cy="4789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46"/>
          <a:stretch>
            <a:fillRect/>
          </a:stretch>
        </p:blipFill>
        <p:spPr>
          <a:xfrm>
            <a:off x="0" y="-1"/>
            <a:ext cx="12192000" cy="6929439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0" y="2368"/>
            <a:ext cx="12192000" cy="685563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369478" y="1484668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225035" y="110040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关键发现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630680" y="1643697"/>
            <a:ext cx="9192260" cy="1322070"/>
            <a:chOff x="1727" y="1626"/>
            <a:chExt cx="14476" cy="2082"/>
          </a:xfrm>
        </p:grpSpPr>
        <p:grpSp>
          <p:nvGrpSpPr>
            <p:cNvPr id="25" name="组合 24"/>
            <p:cNvGrpSpPr/>
            <p:nvPr/>
          </p:nvGrpSpPr>
          <p:grpSpPr>
            <a:xfrm>
              <a:off x="1727" y="1990"/>
              <a:ext cx="1392" cy="1403"/>
              <a:chOff x="3207848" y="2044477"/>
              <a:chExt cx="1044575" cy="1052513"/>
            </a:xfrm>
          </p:grpSpPr>
          <p:sp>
            <p:nvSpPr>
              <p:cNvPr id="27" name="Oval 4"/>
              <p:cNvSpPr>
                <a:spLocks noChangeArrowheads="1"/>
              </p:cNvSpPr>
              <p:nvPr/>
            </p:nvSpPr>
            <p:spPr bwMode="gray">
              <a:xfrm>
                <a:off x="3216275" y="2044477"/>
                <a:ext cx="1035050" cy="1052513"/>
              </a:xfrm>
              <a:prstGeom prst="parallelogram">
                <a:avLst/>
              </a:prstGeom>
              <a:solidFill>
                <a:srgbClr val="1E2B57"/>
              </a:solidFill>
              <a:ln>
                <a:noFill/>
              </a:ln>
              <a:effectLst>
                <a:outerShdw blurRad="1143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Text Box 61"/>
              <p:cNvSpPr txBox="1">
                <a:spLocks noChangeArrowheads="1"/>
              </p:cNvSpPr>
              <p:nvPr/>
            </p:nvSpPr>
            <p:spPr bwMode="gray">
              <a:xfrm>
                <a:off x="3207848" y="2336599"/>
                <a:ext cx="1044575" cy="543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20650" indent="-12065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</a:t>
                </a:r>
                <a:endPara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TextBox 1" descr="e7d195523061f1c074694c8bbf98be7b1e4b015d796375963FD28840057458461C7CA0DAD340D15583DEDFC2E3241C4F392EF3A8B4D067B40CF4F149DD7E51F346B0CAB1BCCF6DB2480C67273C6C9E4C33AF3046B1F7F7F0B2A51923447FF2D765CC750011ADC7600C66A8DE278F4F3BF652A6F92B038DDCE276C32D205890E810956E7BBEF46205"/>
            <p:cNvSpPr txBox="1"/>
            <p:nvPr/>
          </p:nvSpPr>
          <p:spPr>
            <a:xfrm>
              <a:off x="3582" y="1626"/>
              <a:ext cx="12621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Strassen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算法规模敏感性：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Strassen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算法在矩阵小于阈值时性能反降，验证了递归算法存在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sz="2000" b="1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  <a:sym typeface="+mn-ea"/>
                </a:rPr>
                <a:t>临界规模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”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特性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630680" y="3222307"/>
            <a:ext cx="9049385" cy="1322070"/>
            <a:chOff x="1727" y="1626"/>
            <a:chExt cx="14251" cy="2082"/>
          </a:xfrm>
        </p:grpSpPr>
        <p:grpSp>
          <p:nvGrpSpPr>
            <p:cNvPr id="30" name="组合 29"/>
            <p:cNvGrpSpPr/>
            <p:nvPr/>
          </p:nvGrpSpPr>
          <p:grpSpPr>
            <a:xfrm>
              <a:off x="1727" y="1990"/>
              <a:ext cx="1392" cy="1403"/>
              <a:chOff x="3207848" y="2044477"/>
              <a:chExt cx="1044575" cy="1052513"/>
            </a:xfrm>
          </p:grpSpPr>
          <p:sp>
            <p:nvSpPr>
              <p:cNvPr id="32" name="Oval 4"/>
              <p:cNvSpPr>
                <a:spLocks noChangeArrowheads="1"/>
              </p:cNvSpPr>
              <p:nvPr/>
            </p:nvSpPr>
            <p:spPr bwMode="gray">
              <a:xfrm>
                <a:off x="3216275" y="2044477"/>
                <a:ext cx="1035050" cy="1052513"/>
              </a:xfrm>
              <a:prstGeom prst="parallelogram">
                <a:avLst/>
              </a:prstGeom>
              <a:solidFill>
                <a:srgbClr val="1E2B57"/>
              </a:solidFill>
              <a:ln>
                <a:noFill/>
              </a:ln>
              <a:effectLst>
                <a:outerShdw blurRad="1143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 Box 61"/>
              <p:cNvSpPr txBox="1">
                <a:spLocks noChangeArrowheads="1"/>
              </p:cNvSpPr>
              <p:nvPr/>
            </p:nvSpPr>
            <p:spPr bwMode="gray">
              <a:xfrm>
                <a:off x="3207848" y="2336599"/>
                <a:ext cx="1044575" cy="543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20650" indent="-12065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</a:t>
                </a:r>
                <a:endPara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TextBox 1" descr="e7d195523061f1c074694c8bbf98be7b1e4b015d796375963FD28840057458461C7CA0DAD340D15583DEDFC2E3241C4F392EF3A8B4D067B40CF4F149DD7E51F346B0CAB1BCCF6DB2480C67273C6C9E4C33AF3046B1F7F7F0B2A51923447FF2D765CC750011ADC7600C66A8DE278F4F3BF652A6F92B038DDCE276C32D205890E810956E7BBEF46205"/>
            <p:cNvSpPr txBox="1"/>
            <p:nvPr/>
          </p:nvSpPr>
          <p:spPr>
            <a:xfrm>
              <a:off x="3582" y="1626"/>
              <a:ext cx="12396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中宋" panose="02010600040101010101" charset="-122"/>
                  <a:ea typeface="华文中宋" panose="02010600040101010101" charset="-122"/>
                  <a:cs typeface="Segoe UI Semibold" panose="020B0702040204020203" pitchFamily="34" charset="0"/>
                </a:rPr>
                <a:t>优化维度：多线程在各类规模下均保持显著优势，说明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华文中宋" panose="02010600040101010101" charset="-122"/>
                  <a:ea typeface="华文中宋" panose="02010600040101010101" charset="-122"/>
                  <a:cs typeface="Segoe UI Semibold" panose="020B0702040204020203" pitchFamily="34" charset="0"/>
                </a:rPr>
                <a:t>并行化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中宋" panose="02010600040101010101" charset="-122"/>
                  <a:ea typeface="华文中宋" panose="02010600040101010101" charset="-122"/>
                  <a:cs typeface="Segoe UI Semibold" panose="020B0702040204020203" pitchFamily="34" charset="0"/>
                </a:rPr>
                <a:t>是当前硬件条件下的首选优化方向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637665" y="4795202"/>
            <a:ext cx="9352280" cy="1476375"/>
            <a:chOff x="1727" y="1626"/>
            <a:chExt cx="14728" cy="2325"/>
          </a:xfrm>
        </p:grpSpPr>
        <p:grpSp>
          <p:nvGrpSpPr>
            <p:cNvPr id="38" name="组合 37"/>
            <p:cNvGrpSpPr/>
            <p:nvPr/>
          </p:nvGrpSpPr>
          <p:grpSpPr>
            <a:xfrm>
              <a:off x="1727" y="1990"/>
              <a:ext cx="1392" cy="1403"/>
              <a:chOff x="3207848" y="2044477"/>
              <a:chExt cx="1044575" cy="1052513"/>
            </a:xfrm>
          </p:grpSpPr>
          <p:sp>
            <p:nvSpPr>
              <p:cNvPr id="40" name="Oval 4"/>
              <p:cNvSpPr>
                <a:spLocks noChangeArrowheads="1"/>
              </p:cNvSpPr>
              <p:nvPr/>
            </p:nvSpPr>
            <p:spPr bwMode="gray">
              <a:xfrm>
                <a:off x="3216275" y="2044477"/>
                <a:ext cx="1035050" cy="1052513"/>
              </a:xfrm>
              <a:prstGeom prst="parallelogram">
                <a:avLst/>
              </a:prstGeom>
              <a:solidFill>
                <a:srgbClr val="1E2B57"/>
              </a:solidFill>
              <a:ln>
                <a:noFill/>
              </a:ln>
              <a:effectLst>
                <a:outerShdw blurRad="1143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Text Box 61"/>
              <p:cNvSpPr txBox="1">
                <a:spLocks noChangeArrowheads="1"/>
              </p:cNvSpPr>
              <p:nvPr/>
            </p:nvSpPr>
            <p:spPr bwMode="gray">
              <a:xfrm>
                <a:off x="3207848" y="2336599"/>
                <a:ext cx="1044575" cy="543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20650" indent="-12065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779B37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4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3</a:t>
                </a:r>
                <a:endParaRPr lang="zh-CN" altLang="en-US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TextBox 1" descr="e7d195523061f1c074694c8bbf98be7b1e4b015d796375963FD28840057458461C7CA0DAD340D15583DEDFC2E3241C4F392EF3A8B4D067B40CF4F149DD7E51F346B0CAB1BCCF6DB2480C67273C6C9E4C33AF3046B1F7F7F0B2A51923447FF2D765CC750011ADC7600C66A8DE278F4F3BF652A6F92B038DDCE276C32D205890E810956E7BBEF46205"/>
            <p:cNvSpPr txBox="1"/>
            <p:nvPr/>
          </p:nvSpPr>
          <p:spPr>
            <a:xfrm>
              <a:off x="3582" y="1626"/>
              <a:ext cx="12873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规模收益差异：从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500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到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1000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规模时，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Strassen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的加速比从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1.2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倍提升到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1.75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倍，但多线程从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7.1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倍增至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8.25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倍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，表明不同优化策略面对不同规模时仍存在本质差异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25035" y="470397"/>
            <a:ext cx="3455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 </a:t>
            </a:r>
            <a:r>
              <a:rPr lang="zh-CN" altLang="en-US" sz="2400" b="1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实验分析与结果</a:t>
            </a:r>
            <a:endParaRPr lang="en-US" altLang="zh-CN" sz="2400" b="1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2" y="0"/>
            <a:ext cx="385822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-36814" y="1499886"/>
            <a:ext cx="6858000" cy="3858228"/>
          </a:xfrm>
          <a:prstGeom prst="rect">
            <a:avLst/>
          </a:prstGeom>
          <a:gradFill>
            <a:gsLst>
              <a:gs pos="0">
                <a:srgbClr val="134263"/>
              </a:gs>
              <a:gs pos="59000">
                <a:schemeClr val="accent4">
                  <a:lumMod val="75000"/>
                  <a:alpha val="45000"/>
                </a:schemeClr>
              </a:gs>
              <a:gs pos="99000">
                <a:schemeClr val="accent4">
                  <a:lumMod val="40000"/>
                  <a:lumOff val="60000"/>
                  <a:alpha val="3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96000" y="2563476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Part.05</a:t>
            </a:r>
            <a:endParaRPr lang="en-US" altLang="zh-CN" sz="24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3025141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综合讨论与扩展</a:t>
            </a:r>
            <a:endParaRPr lang="zh-CN" altLang="en-US" sz="4000" b="1" spc="6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64688" y="0"/>
            <a:ext cx="226979" cy="6858000"/>
          </a:xfrm>
          <a:prstGeom prst="rect">
            <a:avLst/>
          </a:prstGeom>
          <a:solidFill>
            <a:srgbClr val="13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2368"/>
            <a:ext cx="12192000" cy="685563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SIMD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（单指令多数据）指令集</a:t>
            </a:r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630033" y="74090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737668" y="337169"/>
            <a:ext cx="218473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优化组合可能性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54894" y="1664198"/>
            <a:ext cx="2621787" cy="504000"/>
          </a:xfrm>
          <a:prstGeom prst="rect">
            <a:avLst/>
          </a:prstGeom>
          <a:solidFill>
            <a:srgbClr val="3A6695"/>
          </a:solidFill>
          <a:ln>
            <a:solidFill>
              <a:srgbClr val="3A669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分块</a:t>
            </a:r>
            <a:r>
              <a:rPr lang="en-US" altLang="zh-CN" sz="2000" spc="3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+</a:t>
            </a:r>
            <a:r>
              <a:rPr lang="zh-CN" altLang="en-US" sz="2000" spc="3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多线程</a:t>
            </a:r>
            <a:endParaRPr lang="zh-CN" altLang="en-US" sz="2000" spc="3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30033" y="4199890"/>
            <a:ext cx="2621787" cy="504000"/>
          </a:xfrm>
          <a:prstGeom prst="rect">
            <a:avLst/>
          </a:prstGeom>
          <a:solidFill>
            <a:srgbClr val="3A6695"/>
          </a:solidFill>
          <a:ln>
            <a:solidFill>
              <a:srgbClr val="3A669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000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Strassen+SIMD</a:t>
            </a:r>
            <a:endParaRPr lang="zh-CN" altLang="en-US" sz="2000" spc="3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左大括号 44"/>
          <p:cNvSpPr/>
          <p:nvPr/>
        </p:nvSpPr>
        <p:spPr>
          <a:xfrm>
            <a:off x="3517535" y="1297230"/>
            <a:ext cx="180000" cy="2331795"/>
          </a:xfrm>
          <a:prstGeom prst="leftBrace">
            <a:avLst>
              <a:gd name="adj1" fmla="val 17131"/>
              <a:gd name="adj2" fmla="val 24468"/>
            </a:avLst>
          </a:prstGeom>
          <a:ln>
            <a:solidFill>
              <a:srgbClr val="1342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大括号 45"/>
          <p:cNvSpPr/>
          <p:nvPr/>
        </p:nvSpPr>
        <p:spPr>
          <a:xfrm>
            <a:off x="3517535" y="3898536"/>
            <a:ext cx="180000" cy="2546106"/>
          </a:xfrm>
          <a:prstGeom prst="leftBrace">
            <a:avLst>
              <a:gd name="adj1" fmla="val 17131"/>
              <a:gd name="adj2" fmla="val 21942"/>
            </a:avLst>
          </a:prstGeom>
          <a:ln>
            <a:solidFill>
              <a:srgbClr val="1342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844996" y="1297230"/>
          <a:ext cx="769211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0161"/>
                <a:gridCol w="639194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优化点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效果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分块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提高缓存命中率、减少内存带宽瓶颈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多线程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提高并发度、充分利用多核资源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二者结合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线性加速与数据局部性同时提升，适合</a:t>
                      </a:r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中等到大规模矩阵乘法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771250" y="2780590"/>
            <a:ext cx="8087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⚠️ </a:t>
            </a:r>
            <a:r>
              <a:rPr lang="zh-CN" altLang="en-US" sz="16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挑战：</a:t>
            </a: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分块大小不合适会影响性能（需要基于硬件调优）</a:t>
            </a:r>
            <a:endParaRPr lang="en-US" altLang="zh-CN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	</a:t>
            </a: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多线程要</a:t>
            </a:r>
            <a:r>
              <a:rPr lang="zh-CN" altLang="en-US" sz="1600" b="1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防止线程竞争与伪共享</a:t>
            </a: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，合理分配任务与绑定核心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844996" y="3855860"/>
          <a:ext cx="769211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0161"/>
                <a:gridCol w="639194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优化点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效果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Strassen</a:t>
                      </a:r>
                      <a:endParaRPr lang="en-US" altLang="zh-CN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降低乘法数量（理论复杂度下降）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SIMD</a:t>
                      </a:r>
                      <a:endParaRPr lang="en-US" altLang="zh-CN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加速底层运算（尤其是小块的加减乘）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二者结合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宏观</a:t>
                      </a:r>
                      <a:r>
                        <a:rPr lang="zh-CN" altLang="en-US" sz="1600" b="1" kern="1200" dirty="0">
                          <a:solidFill>
                            <a:srgbClr val="0070C0"/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减少操作次数</a:t>
                      </a: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+</a:t>
                      </a: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微观</a:t>
                      </a:r>
                      <a:r>
                        <a:rPr lang="zh-CN" altLang="en-US" sz="1600" b="1" kern="1200" dirty="0">
                          <a:solidFill>
                            <a:srgbClr val="0070C0"/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提升每步效率</a:t>
                      </a: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，理论与工程双向优化</a:t>
                      </a:r>
                      <a:endParaRPr lang="zh-CN" altLang="en-US" sz="1600" b="0" dirty="0"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771250" y="5347493"/>
            <a:ext cx="8087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⚠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️ 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挑战：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向量化不适合递归深度过大</a:t>
            </a:r>
            <a:endParaRPr lang="en-US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	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手动实现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SIMD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需要熟悉底层指令，调试复杂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Strassen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的递归结构</a:t>
            </a:r>
            <a:endParaRPr lang="en-US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	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不适合某些</a:t>
            </a:r>
            <a:r>
              <a:rPr lang="zh-CN" alt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稀疏矩阵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或</a:t>
            </a:r>
            <a:r>
              <a:rPr lang="zh-CN" alt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奇数维矩阵</a:t>
            </a:r>
            <a:endParaRPr lang="zh-CN" altLang="en-US" sz="1600" b="1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5945" y="484124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*SIMD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：单指令多数据指令集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3"/>
          <a:stretch>
            <a:fillRect/>
          </a:stretch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630033" y="74090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737668" y="337169"/>
            <a:ext cx="218473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工业级优化案例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611504" y="1265248"/>
            <a:ext cx="2621787" cy="504000"/>
          </a:xfrm>
          <a:prstGeom prst="rect">
            <a:avLst/>
          </a:prstGeom>
          <a:solidFill>
            <a:srgbClr val="3A6695"/>
          </a:solidFill>
          <a:ln>
            <a:solidFill>
              <a:srgbClr val="3A669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Intel MKL</a:t>
            </a:r>
            <a:r>
              <a:rPr lang="zh-CN" altLang="en-US" sz="2000" spc="300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rPr>
              <a:t>库</a:t>
            </a:r>
            <a:endParaRPr lang="zh-CN" altLang="en-US" sz="2000" spc="300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309439" y="1265248"/>
            <a:ext cx="2621787" cy="504000"/>
          </a:xfrm>
          <a:prstGeom prst="rect">
            <a:avLst/>
          </a:prstGeom>
          <a:solidFill>
            <a:srgbClr val="3A6695"/>
          </a:solidFill>
          <a:ln>
            <a:solidFill>
              <a:srgbClr val="3A669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2000" spc="3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NVIDIA </a:t>
            </a:r>
            <a:r>
              <a:rPr lang="en-US" altLang="zh-CN" sz="2000" spc="3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cuBLAS</a:t>
            </a:r>
            <a:endParaRPr lang="zh-CN" altLang="en-US" sz="2000" spc="3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85" y="2586355"/>
            <a:ext cx="5431790" cy="30060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66591" y="2046930"/>
            <a:ext cx="27074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GPU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并行</a:t>
            </a:r>
            <a:r>
              <a:rPr lang="en-US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+</a:t>
            </a:r>
            <a:r>
              <a:rPr lang="zh-CN" altLang="zh-CN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混合精度计算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2593975"/>
            <a:ext cx="5417820" cy="299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676292" y="2024554"/>
            <a:ext cx="27074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100" dirty="0"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pitchFamily="18" charset="0"/>
              </a:rPr>
              <a:t>自适应算法选择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46" y="1242950"/>
            <a:ext cx="10212104" cy="48453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89946" y="1242950"/>
            <a:ext cx="10212104" cy="4845334"/>
          </a:xfrm>
          <a:prstGeom prst="rect">
            <a:avLst/>
          </a:prstGeom>
          <a:solidFill>
            <a:srgbClr val="1E2B5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>
            <p:custDataLst>
              <p:tags r:id="rId2"/>
            </p:custDataLst>
          </p:nvPr>
        </p:nvGrpSpPr>
        <p:grpSpPr>
          <a:xfrm>
            <a:off x="1432151" y="1691398"/>
            <a:ext cx="4254274" cy="3923651"/>
            <a:chOff x="3132772" y="2141220"/>
            <a:chExt cx="2522855" cy="3041650"/>
          </a:xfrm>
        </p:grpSpPr>
        <p:sp>
          <p:nvSpPr>
            <p:cNvPr id="20" name="Rectangle 19"/>
            <p:cNvSpPr/>
            <p:nvPr>
              <p:custDataLst>
                <p:tags r:id="rId3"/>
              </p:custDataLst>
            </p:nvPr>
          </p:nvSpPr>
          <p:spPr>
            <a:xfrm>
              <a:off x="3132772" y="2141220"/>
              <a:ext cx="2522855" cy="304165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/>
                <a:ea typeface="方正兰亭黑_GBK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TextBox 76"/>
            <p:cNvSpPr txBox="1"/>
            <p:nvPr>
              <p:custDataLst>
                <p:tags r:id="rId4"/>
              </p:custDataLst>
            </p:nvPr>
          </p:nvSpPr>
          <p:spPr>
            <a:xfrm>
              <a:off x="3247519" y="2341472"/>
              <a:ext cx="2293358" cy="547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2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异构计算</a:t>
              </a:r>
              <a:endParaRPr lang="en-US" altLang="zh-CN" sz="2000" b="1" spc="300" dirty="0">
                <a:solidFill>
                  <a:schemeClr val="tx2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endParaRPr>
            </a:p>
            <a:p>
              <a:pPr algn="ctr"/>
              <a:r>
                <a:rPr lang="zh-CN" altLang="en-US" sz="2000" b="1" spc="300" dirty="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b="1" spc="300" dirty="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CPU+GPU</a:t>
              </a:r>
              <a:r>
                <a:rPr lang="zh-CN" altLang="en-US" sz="2000" b="1" spc="300" dirty="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协同）</a:t>
              </a:r>
              <a:endParaRPr lang="zh-CN" altLang="en-US" sz="2000" b="1" spc="3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3247519" y="3035600"/>
              <a:ext cx="2293357" cy="1804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异构计算是一种同时利用多种类型计算单元（如 </a:t>
              </a:r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CPU 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和 </a:t>
              </a:r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GPU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）来协同完成任务的计算方式。在矩阵乘法中，</a:t>
              </a:r>
              <a:r>
                <a:rPr lang="en-US" altLang="zh-CN" sz="1400" b="1" dirty="0"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CPU </a:t>
              </a:r>
              <a:r>
                <a:rPr lang="zh-CN" altLang="en-US" sz="1400" b="1" dirty="0"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负责任务调度、内存管理和轻量级计算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，而 </a:t>
              </a:r>
              <a:r>
                <a:rPr lang="en-US" altLang="zh-CN" sz="1400" b="1" dirty="0"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GPU </a:t>
              </a:r>
              <a:r>
                <a:rPr lang="zh-CN" altLang="en-US" sz="1400" b="1" dirty="0"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则利用其高度并行的结构快速执行大规模的浮点乘法和加法操作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。通过合理分工与数据传输优化，异构计算可以大幅提升计算效率，特别适用于深度学习、科学模拟和图像处理等高性能场景。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875910" y="983792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131717" y="563920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未来研究方向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grpSp>
        <p:nvGrpSpPr>
          <p:cNvPr id="2" name="组合 1"/>
          <p:cNvGrpSpPr/>
          <p:nvPr>
            <p:custDataLst>
              <p:tags r:id="rId7"/>
            </p:custDataLst>
          </p:nvPr>
        </p:nvGrpSpPr>
        <p:grpSpPr>
          <a:xfrm>
            <a:off x="6312078" y="1703791"/>
            <a:ext cx="4254274" cy="3923651"/>
            <a:chOff x="3132772" y="2141220"/>
            <a:chExt cx="2522855" cy="3041650"/>
          </a:xfrm>
        </p:grpSpPr>
        <p:sp>
          <p:nvSpPr>
            <p:cNvPr id="5" name="Rectangle 19"/>
            <p:cNvSpPr/>
            <p:nvPr>
              <p:custDataLst>
                <p:tags r:id="rId8"/>
              </p:custDataLst>
            </p:nvPr>
          </p:nvSpPr>
          <p:spPr>
            <a:xfrm>
              <a:off x="3132772" y="2141220"/>
              <a:ext cx="2522855" cy="304165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/>
                <a:ea typeface="方正兰亭黑_GBK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TextBox 76"/>
            <p:cNvSpPr txBox="1"/>
            <p:nvPr>
              <p:custDataLst>
                <p:tags r:id="rId9"/>
              </p:custDataLst>
            </p:nvPr>
          </p:nvSpPr>
          <p:spPr>
            <a:xfrm>
              <a:off x="3247519" y="2341472"/>
              <a:ext cx="2293358" cy="547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量子矩阵乘法算法</a:t>
              </a:r>
              <a:endParaRPr lang="en-US" altLang="zh-CN" sz="2000" b="1" spc="3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000" b="1" spc="300" dirty="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b="1" spc="300" dirty="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HHL</a:t>
              </a:r>
              <a:r>
                <a:rPr lang="zh-CN" altLang="en-US" sz="2000" b="1" spc="300" dirty="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算法）</a:t>
              </a:r>
              <a:endParaRPr lang="zh-CN" altLang="en-US" sz="2000" b="1" spc="3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10"/>
              </p:custDataLst>
            </p:nvPr>
          </p:nvSpPr>
          <p:spPr>
            <a:xfrm>
              <a:off x="3278115" y="2989074"/>
              <a:ext cx="2293357" cy="202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HHL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Harrow–Hassidim–Lloyd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）算法是一种运行在</a:t>
              </a:r>
              <a:r>
                <a:rPr lang="zh-CN" altLang="en-US" sz="1400" b="1" dirty="0"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量子计算机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上的算法，用于求解线性方程组 𝐴𝑥⃗</a:t>
              </a:r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=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𝑏⃗，本质上可以看作一种间接的量子矩阵求逆（乘法）方法。它在理论上对特定稀疏矩阵问题具有指数级加速，相比传统算法 𝑂</a:t>
              </a:r>
              <a:r>
                <a:rPr lang="en-US" altLang="zh-CN" sz="1400" i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(n</a:t>
              </a:r>
              <a:r>
                <a:rPr lang="en-US" altLang="zh-CN" sz="1400" i="1" baseline="300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400" i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)</a:t>
              </a:r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的复杂度，</a:t>
              </a:r>
              <a:r>
                <a:rPr lang="en-US"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HHL 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可在</a:t>
              </a:r>
              <a:r>
                <a:rPr lang="zh-CN" altLang="en-US" sz="1400" b="1" dirty="0"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对数时间</a:t>
              </a:r>
              <a:r>
                <a:rPr lang="en-US" altLang="zh-CN" sz="1400" b="1" i="1" dirty="0"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O(log n)</a:t>
              </a:r>
              <a:r>
                <a: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华文中宋" panose="02010600040101010101" charset="-122"/>
                  <a:cs typeface="Times New Roman" panose="02020603050405020304" pitchFamily="18" charset="0"/>
                </a:rPr>
                <a:t>内完成计算。然而，该算法对量子比特数量、矩阵特性和误差容忍度要求较高，目前主要用于探索未来量子加速的可能性。</a:t>
              </a:r>
              <a:endPara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93766" y="2368"/>
            <a:ext cx="12385765" cy="685563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1"/>
            <a:ext cx="10287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2368"/>
            <a:ext cx="12192000" cy="685563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1E2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13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3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3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3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3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3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3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绪论背景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3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理论与文献综述</a:t>
            </a:r>
            <a:endParaRPr lang="zh-CN" altLang="en-US" sz="2000" b="1" dirty="0"/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3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算法实现与代码解析</a:t>
            </a:r>
            <a:endParaRPr lang="zh-CN" altLang="en-US" sz="2000" b="1" dirty="0"/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3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实验分析与结果</a:t>
            </a:r>
            <a:endParaRPr lang="zh-CN" altLang="en-US" sz="2000" b="1" dirty="0"/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34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综合讨论与扩展</a:t>
            </a:r>
            <a:endParaRPr lang="zh-CN" altLang="en-US" sz="2000" b="1" dirty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2" y="0"/>
            <a:ext cx="385822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-36814" y="1499886"/>
            <a:ext cx="6858000" cy="3858228"/>
          </a:xfrm>
          <a:prstGeom prst="rect">
            <a:avLst/>
          </a:prstGeom>
          <a:gradFill>
            <a:gsLst>
              <a:gs pos="0">
                <a:srgbClr val="134263"/>
              </a:gs>
              <a:gs pos="59000">
                <a:schemeClr val="accent4">
                  <a:lumMod val="75000"/>
                  <a:alpha val="45000"/>
                </a:schemeClr>
              </a:gs>
              <a:gs pos="99000">
                <a:schemeClr val="accent4">
                  <a:lumMod val="40000"/>
                  <a:lumOff val="60000"/>
                  <a:alpha val="3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96000" y="2563476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Part.06</a:t>
            </a:r>
            <a:endParaRPr lang="en-US" altLang="zh-CN" sz="24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3025141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提问与回答</a:t>
            </a:r>
            <a:endParaRPr lang="zh-CN" altLang="en-US" sz="4000" b="1" spc="6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64688" y="0"/>
            <a:ext cx="226979" cy="6858000"/>
          </a:xfrm>
          <a:prstGeom prst="rect">
            <a:avLst/>
          </a:prstGeom>
          <a:solidFill>
            <a:srgbClr val="13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30" y="0"/>
            <a:ext cx="12191999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33346" y="0"/>
            <a:ext cx="12214230" cy="6858000"/>
          </a:xfrm>
          <a:prstGeom prst="rect">
            <a:avLst/>
          </a:prstGeom>
          <a:gradFill flip="none" rotWithShape="1">
            <a:gsLst>
              <a:gs pos="0">
                <a:srgbClr val="134263">
                  <a:tint val="66000"/>
                  <a:satMod val="160000"/>
                  <a:alpha val="74000"/>
                </a:srgbClr>
              </a:gs>
              <a:gs pos="50000">
                <a:schemeClr val="tx2">
                  <a:lumMod val="20000"/>
                  <a:lumOff val="80000"/>
                  <a:alpha val="0"/>
                </a:schemeClr>
              </a:gs>
              <a:gs pos="100000">
                <a:schemeClr val="tx2">
                  <a:lumMod val="40000"/>
                  <a:lumOff val="60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071396"/>
            <a:ext cx="12214230" cy="3395202"/>
          </a:xfrm>
          <a:prstGeom prst="rect">
            <a:avLst/>
          </a:prstGeom>
          <a:solidFill>
            <a:schemeClr val="tx2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139886" y="2605399"/>
            <a:ext cx="786776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感谢垂听</a:t>
            </a:r>
            <a:endParaRPr lang="en-US" altLang="zh-CN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54691" y="3687630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计算机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5664807" y="4673405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8" y="137020"/>
            <a:ext cx="2157390" cy="622843"/>
          </a:xfrm>
          <a:prstGeom prst="rect">
            <a:avLst/>
          </a:prstGeom>
        </p:spPr>
      </p:pic>
      <p:sp>
        <p:nvSpPr>
          <p:cNvPr id="2" name="TextBox 6"/>
          <p:cNvSpPr txBox="1"/>
          <p:nvPr/>
        </p:nvSpPr>
        <p:spPr>
          <a:xfrm>
            <a:off x="6148605" y="4719937"/>
            <a:ext cx="5076982" cy="369308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：江紫檀 游诚鞍 范云剑 杨一舟 刘翼逍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733895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学论网-www.xuelun.me"/>
          <p:cNvSpPr txBox="1"/>
          <p:nvPr/>
        </p:nvSpPr>
        <p:spPr>
          <a:xfrm>
            <a:off x="1062626" y="5518376"/>
            <a:ext cx="4553883" cy="7385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矩阵乘法是线性代数中的一种基本运算</a:t>
            </a:r>
            <a:endParaRPr lang="en-US" altLang="zh-CN" sz="1600" dirty="0">
              <a:latin typeface="华文中宋" panose="02010600040101010101" charset="-122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将两个矩阵按照乘法规则生成一个新矩阵。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4314" y="1195738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31666" y="811799"/>
            <a:ext cx="162529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问题提出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1062626" y="1339624"/>
            <a:ext cx="10222390" cy="790303"/>
          </a:xfrm>
          <a:prstGeom prst="rect">
            <a:avLst/>
          </a:prstGeom>
          <a:solidFill>
            <a:srgbClr val="3A6695"/>
          </a:solidFill>
          <a:ln w="12700" cap="flat" cmpd="sng" algn="ctr">
            <a:solidFill>
              <a:srgbClr val="134263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矩阵乘法及其广泛应用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7" name="学论网-www.xuelun.me"/>
          <p:cNvSpPr txBox="1"/>
          <p:nvPr/>
        </p:nvSpPr>
        <p:spPr>
          <a:xfrm>
            <a:off x="5784610" y="5518376"/>
            <a:ext cx="4831965" cy="7385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矩阵乘法广泛应用于图形变换、神经网络等多个领域</a:t>
            </a:r>
            <a:endParaRPr lang="en-US" altLang="zh-CN" sz="1600" dirty="0">
              <a:latin typeface="华文中宋" panose="02010600040101010101" charset="-122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是理解和处理线性关系的重要工具。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0092" y="257703"/>
            <a:ext cx="2839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 </a:t>
            </a:r>
            <a:r>
              <a:rPr lang="zh-CN" altLang="en-US" sz="2400" b="1" spc="6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2400" b="1" spc="6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26" y="2324818"/>
            <a:ext cx="3072219" cy="293231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" t="9032"/>
          <a:stretch>
            <a:fillRect/>
          </a:stretch>
        </p:blipFill>
        <p:spPr bwMode="auto">
          <a:xfrm>
            <a:off x="5122877" y="2324818"/>
            <a:ext cx="6155432" cy="29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733895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学论网-www.xuelun.me"/>
          <p:cNvSpPr txBox="1"/>
          <p:nvPr/>
        </p:nvSpPr>
        <p:spPr>
          <a:xfrm>
            <a:off x="6465476" y="2647550"/>
            <a:ext cx="4819540" cy="12001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传统三重循环时间复杂度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O(n³)</a:t>
            </a: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难以满足大规模计算需求。</a:t>
            </a:r>
            <a:r>
              <a:rPr lang="zh-CN" altLang="zh-CN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以一个</a:t>
            </a:r>
            <a:r>
              <a:rPr lang="en-US" altLang="zh-CN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1000</a:t>
            </a:r>
            <a:r>
              <a:rPr lang="zh-CN" altLang="zh-CN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×</a:t>
            </a:r>
            <a:r>
              <a:rPr lang="en-US" altLang="zh-CN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1000</a:t>
            </a:r>
            <a:r>
              <a:rPr lang="zh-CN" altLang="zh-CN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的矩阵为例，传统三重循环需要进行</a:t>
            </a:r>
            <a:r>
              <a:rPr lang="en-US" altLang="zh-CN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10</a:t>
            </a:r>
            <a:r>
              <a:rPr lang="zh-CN" altLang="zh-CN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亿</a:t>
            </a:r>
            <a:r>
              <a:rPr lang="zh-CN" altLang="zh-CN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次乘加运算。</a:t>
            </a:r>
            <a:endParaRPr lang="en-US" altLang="zh-CN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44314" y="1195738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31666" y="811799"/>
            <a:ext cx="162529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问题提出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1062626" y="1339624"/>
            <a:ext cx="10222390" cy="790303"/>
          </a:xfrm>
          <a:prstGeom prst="rect">
            <a:avLst/>
          </a:prstGeom>
          <a:solidFill>
            <a:srgbClr val="3A6695"/>
          </a:solidFill>
          <a:ln w="12700" cap="flat" cmpd="sng" algn="ctr">
            <a:solidFill>
              <a:srgbClr val="134263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为什么矩阵乘法需要优化？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7" name="学论网-www.xuelun.me"/>
          <p:cNvSpPr txBox="1"/>
          <p:nvPr/>
        </p:nvSpPr>
        <p:spPr>
          <a:xfrm>
            <a:off x="6247275" y="4312923"/>
            <a:ext cx="5255942" cy="104477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核心矛盾</a:t>
            </a:r>
            <a:endParaRPr lang="en-US" altLang="zh-CN" sz="24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算法理论复杂度</a:t>
            </a:r>
            <a:r>
              <a:rPr lang="en-US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vs </a:t>
            </a:r>
            <a:r>
              <a:rPr lang="zh-CN" altLang="zh-CN" sz="2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实际硬件性能瓶颈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0092" y="257703"/>
            <a:ext cx="2839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 </a:t>
            </a:r>
            <a:r>
              <a:rPr lang="zh-CN" altLang="en-US" sz="2400" b="1" spc="6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2400" b="1" spc="6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26" y="2647550"/>
            <a:ext cx="4483988" cy="22757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1527996" y="2227899"/>
            <a:ext cx="4806199" cy="4764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44314" y="1195738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31666" y="811799"/>
            <a:ext cx="162529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1062626" y="1237389"/>
            <a:ext cx="10222390" cy="790303"/>
          </a:xfrm>
          <a:prstGeom prst="rect">
            <a:avLst/>
          </a:prstGeom>
          <a:solidFill>
            <a:srgbClr val="3A6695"/>
          </a:solidFill>
          <a:ln w="12700" cap="flat" cmpd="sng" algn="ctr">
            <a:solidFill>
              <a:srgbClr val="134263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提高计算效率的意义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7" name="学论网-www.xuelun.me"/>
          <p:cNvSpPr txBox="1"/>
          <p:nvPr/>
        </p:nvSpPr>
        <p:spPr>
          <a:xfrm>
            <a:off x="5031740" y="2420620"/>
            <a:ext cx="6556375" cy="40627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自注意力机制单层计算量：</a:t>
            </a:r>
            <a:endParaRPr lang="zh-CN" altLang="en-US" sz="12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输入序列：</a:t>
            </a: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32k tokens</a:t>
            </a:r>
            <a:endParaRPr lang="en-US" altLang="zh-CN" sz="12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参数规模：</a:t>
            </a: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d_model=12288, </a:t>
            </a: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多头注意力</a:t>
            </a: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16</a:t>
            </a: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头</a:t>
            </a:r>
            <a:endParaRPr lang="zh-CN" altLang="en-US" sz="12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单层</a:t>
            </a: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QKV</a:t>
            </a: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矩阵乘：</a:t>
            </a: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 </a:t>
            </a:r>
            <a:r>
              <a:rPr lang="en-US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×</a:t>
            </a: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(32k</a:t>
            </a:r>
            <a:r>
              <a:rPr lang="en-US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×</a:t>
            </a: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12288)</a:t>
            </a:r>
            <a:r>
              <a:rPr lang="en-US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×</a:t>
            </a: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(12288</a:t>
            </a:r>
            <a:r>
              <a:rPr lang="en-US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×</a:t>
            </a: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12288) = 14.3 EFLOP</a:t>
            </a:r>
            <a:endParaRPr lang="en-US" altLang="zh-CN" sz="12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14.3</a:t>
            </a:r>
            <a:r>
              <a:rPr lang="en-US" altLang="en-US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×</a:t>
            </a:r>
            <a:r>
              <a:rPr lang="en-US" altLang="zh-CN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10</a:t>
            </a:r>
            <a:r>
              <a:rPr lang="en-US" altLang="en-US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¹⁸</a:t>
            </a:r>
            <a:r>
              <a:rPr lang="zh-CN" altLang="en-US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次运算）</a:t>
            </a:r>
            <a:endParaRPr lang="zh-CN" altLang="en-US" sz="1200"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200000"/>
              </a:lnSpc>
            </a:pPr>
            <a:endParaRPr lang="en-US" altLang="zh-CN" sz="12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全程训练压力：</a:t>
            </a:r>
            <a:endParaRPr lang="en-US" altLang="zh-CN" sz="12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参数量：</a:t>
            </a:r>
            <a:r>
              <a:rPr lang="en-US" altLang="zh-CN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1.8</a:t>
            </a:r>
            <a:r>
              <a:rPr lang="zh-CN" altLang="en-US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万亿</a:t>
            </a:r>
            <a:endParaRPr lang="zh-CN" altLang="en-US" sz="1200"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总训练计算量：</a:t>
            </a:r>
            <a:r>
              <a:rPr lang="en-US" altLang="zh-CN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2.15 ZFLOP</a:t>
            </a:r>
            <a:r>
              <a:rPr lang="zh-CN" altLang="en-US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2.15</a:t>
            </a:r>
            <a:r>
              <a:rPr lang="en-US" altLang="en-US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×</a:t>
            </a:r>
            <a:r>
              <a:rPr lang="en-US" altLang="zh-CN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10</a:t>
            </a:r>
            <a:r>
              <a:rPr lang="en-US" altLang="en-US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²¹</a:t>
            </a:r>
            <a:r>
              <a:rPr lang="zh-CN" altLang="en-US" sz="12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次运算）</a:t>
            </a:r>
            <a:endParaRPr lang="zh-CN" altLang="en-US" sz="12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200000"/>
              </a:lnSpc>
            </a:pPr>
            <a:endParaRPr lang="zh-CN" altLang="en-US" sz="12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GPT-4</a:t>
            </a: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训练时每日约完成</a:t>
            </a: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7.2</a:t>
            </a: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万次梯度更新，每次需计算</a:t>
            </a:r>
            <a:r>
              <a:rPr lang="en-US" altLang="zh-CN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175</a:t>
            </a:r>
            <a:r>
              <a:rPr lang="zh-CN" altLang="en-US" sz="1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层注意力</a:t>
            </a:r>
            <a:endParaRPr lang="zh-CN" altLang="en-US" sz="12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0092" y="257703"/>
            <a:ext cx="2839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 </a:t>
            </a:r>
            <a:r>
              <a:rPr lang="zh-CN" altLang="en-US" sz="2400" b="1" spc="6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2400" b="1" spc="6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60" y="2034540"/>
            <a:ext cx="4748530" cy="4727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23790" y="21266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以</a:t>
            </a:r>
            <a:r>
              <a:rPr lang="en-US" altLang="zh-CN" b="1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GPT-4</a:t>
            </a:r>
            <a:r>
              <a:rPr lang="zh-CN" altLang="en-US" b="1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的训练为例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44314" y="1195738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37990" y="805843"/>
            <a:ext cx="2012648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经典算法发展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0092" y="257703"/>
            <a:ext cx="3993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 </a:t>
            </a:r>
            <a:r>
              <a:rPr lang="zh-CN" altLang="en-US" sz="2400" b="1" spc="6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理论与文献综述</a:t>
            </a:r>
            <a:endParaRPr lang="zh-CN" altLang="en-US" sz="2400" b="1" spc="6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55370" y="1310006"/>
            <a:ext cx="10419715" cy="4303922"/>
            <a:chOff x="1662" y="2047"/>
            <a:chExt cx="16098" cy="8147"/>
          </a:xfrm>
        </p:grpSpPr>
        <p:sp>
          <p:nvSpPr>
            <p:cNvPr id="2" name="学论网-www.xuelun.me"/>
            <p:cNvSpPr txBox="1"/>
            <p:nvPr/>
          </p:nvSpPr>
          <p:spPr>
            <a:xfrm>
              <a:off x="2143" y="2047"/>
              <a:ext cx="4380" cy="1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altLang="zh-CN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1969</a:t>
              </a:r>
              <a:r>
                <a:rPr lang="zh-CN" altLang="pt-BR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年</a:t>
              </a:r>
              <a:r>
                <a:rPr lang="pt-BR" altLang="zh-CN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Strassen</a:t>
              </a:r>
              <a:r>
                <a:rPr lang="zh-CN" altLang="pt-BR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算法</a:t>
              </a:r>
              <a:r>
                <a:rPr lang="zh-CN" altLang="en-US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：</a:t>
              </a:r>
              <a:endParaRPr lang="en-US" altLang="zh-CN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pt-BR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首次突破</a:t>
              </a:r>
              <a:r>
                <a:rPr lang="pt-BR" altLang="zh-CN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O(n³)</a:t>
              </a:r>
              <a:r>
                <a:rPr lang="zh-CN" altLang="pt-BR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，达到</a:t>
              </a:r>
              <a:r>
                <a:rPr lang="pt-BR" altLang="zh-CN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O(n</a:t>
              </a:r>
              <a:r>
                <a:rPr lang="pt-BR" altLang="zh-CN" sz="1600" baseline="300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2.81</a:t>
              </a:r>
              <a:r>
                <a:rPr lang="pt-BR" altLang="zh-CN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)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endParaRPr>
            </a:p>
          </p:txBody>
        </p:sp>
        <p:sp>
          <p:nvSpPr>
            <p:cNvPr id="4" name="学论网-矩形 1"/>
            <p:cNvSpPr/>
            <p:nvPr/>
          </p:nvSpPr>
          <p:spPr>
            <a:xfrm>
              <a:off x="1662" y="2141"/>
              <a:ext cx="5216" cy="8053"/>
            </a:xfrm>
            <a:prstGeom prst="rect">
              <a:avLst/>
            </a:prstGeom>
            <a:noFill/>
            <a:ln w="12700" cap="flat" cmpd="sng" algn="ctr">
              <a:solidFill>
                <a:srgbClr val="134263"/>
              </a:solidFill>
              <a:prstDash val="sysDot"/>
            </a:ln>
            <a:effectLst/>
          </p:spPr>
          <p:txBody>
            <a:bodyPr rtlCol="0" anchor="ctr"/>
            <a:lstStyle/>
            <a:p>
              <a:pPr lvl="0" algn="ctr"/>
              <a:endPara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endParaRPr>
            </a:p>
          </p:txBody>
        </p:sp>
        <p:sp>
          <p:nvSpPr>
            <p:cNvPr id="5" name="学论网-矩形 1"/>
            <p:cNvSpPr/>
            <p:nvPr/>
          </p:nvSpPr>
          <p:spPr>
            <a:xfrm>
              <a:off x="7103" y="2141"/>
              <a:ext cx="5216" cy="8053"/>
            </a:xfrm>
            <a:prstGeom prst="rect">
              <a:avLst/>
            </a:prstGeom>
            <a:noFill/>
            <a:ln w="12700" cap="flat" cmpd="sng" algn="ctr">
              <a:solidFill>
                <a:srgbClr val="134263"/>
              </a:solidFill>
              <a:prstDash val="sysDot"/>
            </a:ln>
            <a:effectLst/>
          </p:spPr>
          <p:txBody>
            <a:bodyPr rtlCol="0" anchor="ctr"/>
            <a:lstStyle/>
            <a:p>
              <a:pPr lvl="0" algn="ctr"/>
              <a:endPara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endParaRPr>
            </a:p>
          </p:txBody>
        </p:sp>
        <p:sp>
          <p:nvSpPr>
            <p:cNvPr id="6" name="学论网-矩形 1"/>
            <p:cNvSpPr/>
            <p:nvPr/>
          </p:nvSpPr>
          <p:spPr>
            <a:xfrm>
              <a:off x="12544" y="2141"/>
              <a:ext cx="5216" cy="8053"/>
            </a:xfrm>
            <a:prstGeom prst="rect">
              <a:avLst/>
            </a:prstGeom>
            <a:noFill/>
            <a:ln w="12700" cap="flat" cmpd="sng" algn="ctr">
              <a:solidFill>
                <a:srgbClr val="134263"/>
              </a:solidFill>
              <a:prstDash val="sysDot"/>
            </a:ln>
            <a:effectLst/>
          </p:spPr>
          <p:txBody>
            <a:bodyPr rtlCol="0" anchor="ctr"/>
            <a:lstStyle/>
            <a:p>
              <a:pPr lvl="0" algn="ctr"/>
              <a:endPara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endParaRPr>
            </a:p>
          </p:txBody>
        </p:sp>
        <p:sp>
          <p:nvSpPr>
            <p:cNvPr id="7" name="学论网-www.xuelun.me"/>
            <p:cNvSpPr txBox="1"/>
            <p:nvPr/>
          </p:nvSpPr>
          <p:spPr>
            <a:xfrm>
              <a:off x="7199" y="2141"/>
              <a:ext cx="5211" cy="1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1990</a:t>
              </a:r>
              <a:r>
                <a:rPr lang="zh-CN" altLang="en-US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年</a:t>
              </a:r>
              <a:r>
                <a:rPr lang="en-GB" altLang="zh-CN" sz="1600" dirty="0" err="1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Copper</a:t>
              </a:r>
              <a:r>
                <a:rPr lang="en-US" altLang="en-GB" sz="1600" dirty="0" err="1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S</a:t>
              </a:r>
              <a:r>
                <a:rPr lang="en-GB" altLang="zh-CN" sz="1600" dirty="0" err="1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mithWinograd</a:t>
              </a:r>
              <a:r>
                <a:rPr lang="zh-CN" altLang="en-US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算法：</a:t>
              </a:r>
              <a:r>
                <a:rPr lang="en-GB" altLang="zh-CN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O(n^2.376) </a:t>
              </a:r>
              <a:r>
                <a:rPr lang="zh-CN" altLang="en-US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理论突破但实现困难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endParaRPr>
            </a:p>
          </p:txBody>
        </p:sp>
        <p:sp>
          <p:nvSpPr>
            <p:cNvPr id="9" name="学论网-www.xuelun.me"/>
            <p:cNvSpPr txBox="1"/>
            <p:nvPr/>
          </p:nvSpPr>
          <p:spPr>
            <a:xfrm>
              <a:off x="12962" y="2080"/>
              <a:ext cx="4380" cy="1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2000</a:t>
              </a:r>
              <a:r>
                <a:rPr lang="zh-CN" altLang="en-US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年后：</a:t>
              </a:r>
              <a:endParaRPr lang="en-US" altLang="zh-CN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并行计算、</a:t>
              </a:r>
              <a:r>
                <a:rPr lang="en-US" altLang="zh-CN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GPU</a:t>
              </a:r>
              <a:r>
                <a:rPr lang="zh-CN" altLang="en-US" sz="1600" dirty="0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lt"/>
                </a:rPr>
                <a:t>加速成为主流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0" y="3441"/>
              <a:ext cx="3720" cy="6667"/>
            </a:xfrm>
            <a:prstGeom prst="rect">
              <a:avLst/>
            </a:prstGeom>
          </p:spPr>
        </p:pic>
        <p:sp>
          <p:nvSpPr>
            <p:cNvPr id="15" name="AutoShape 6" descr="The process of doing 2-D convolution using Winograd algorithm. The four...  | Download Scientific Diagram"/>
            <p:cNvSpPr>
              <a:spLocks noChangeAspect="1" noChangeArrowheads="1"/>
            </p:cNvSpPr>
            <p:nvPr/>
          </p:nvSpPr>
          <p:spPr bwMode="auto">
            <a:xfrm>
              <a:off x="9360" y="5160"/>
              <a:ext cx="48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AutoShape 8" descr="The process of doing 2-D convolution using Winograd algorithm. The four...  | Download Scientific Diagram"/>
            <p:cNvSpPr>
              <a:spLocks noChangeAspect="1" noChangeArrowheads="1"/>
            </p:cNvSpPr>
            <p:nvPr/>
          </p:nvSpPr>
          <p:spPr bwMode="auto">
            <a:xfrm>
              <a:off x="9600" y="5400"/>
              <a:ext cx="48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8" y="3784"/>
              <a:ext cx="4305" cy="616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1" y="3441"/>
              <a:ext cx="3954" cy="6611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001395" y="568452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[1] Huss-Lederman S, Jacobson E M, Tsao A, et al. Implementation of Strassen's algorithm for matrix multiplication[C]//Proceedings of the 1996 ACM/IEEE Conference on Supercomputing. 1996: 32-es.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77080" y="5613400"/>
            <a:ext cx="37103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[2] Anderson M, Barman S. The Coppersmith–Winograd matrix multiplication algorithm[R]. Technical report, Tech. Rep., 2009.[Online]. Available: https://lists. cs. wisc. edu/archive, 2009.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87385" y="5636260"/>
            <a:ext cx="38131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[3] Asanovic K, Bodik R, Demmel J, et al. A view of the parallel computing landscape[J]. Communications of the ACM, 2009, 52(10): 56-67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733895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44314" y="1195738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37990" y="805843"/>
            <a:ext cx="2012648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关键优化维度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0092" y="257703"/>
            <a:ext cx="3993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 </a:t>
            </a:r>
            <a:r>
              <a:rPr lang="zh-CN" altLang="en-US" sz="2400" b="1" spc="6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理论与文献综述</a:t>
            </a:r>
            <a:endParaRPr lang="zh-CN" altLang="en-US" sz="2400" b="1" spc="6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学论网-www.xuelun.me"/>
          <p:cNvSpPr txBox="1"/>
          <p:nvPr>
            <p:custDataLst>
              <p:tags r:id="rId2"/>
            </p:custDataLst>
          </p:nvPr>
        </p:nvSpPr>
        <p:spPr>
          <a:xfrm>
            <a:off x="1320800" y="1438910"/>
            <a:ext cx="2943225" cy="45243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算法层面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✅ 算法优化：用</a:t>
            </a:r>
            <a:r>
              <a:rPr lang="zh-CN" alt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更少的乘法次数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替代传统的 𝑂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n</a:t>
            </a:r>
            <a:r>
              <a:rPr lang="en-US" altLang="zh-CN" sz="1600" i="1" baseline="300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3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)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乘法过程，降低时间复杂度。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📌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Strassen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算法：将矩阵递归划分为子块，只用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7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次乘法 代替传统的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8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次时间复杂度从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𝑂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n</a:t>
            </a:r>
            <a:r>
              <a:rPr lang="en-US" altLang="zh-CN" sz="1600" i="1" baseline="300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3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)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降到约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𝑂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n</a:t>
            </a:r>
            <a:r>
              <a:rPr lang="en-US" altLang="zh-CN" sz="1600" i="1" baseline="300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2.81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)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 </a:t>
            </a:r>
            <a:endParaRPr lang="en-US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🎯 优势：直接减少乘法次数，提升大规模矩阵计算效率</a:t>
            </a:r>
            <a:endParaRPr lang="pt-BR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学论网-矩形 1"/>
          <p:cNvSpPr/>
          <p:nvPr>
            <p:custDataLst>
              <p:tags r:id="rId3"/>
            </p:custDataLst>
          </p:nvPr>
        </p:nvSpPr>
        <p:spPr>
          <a:xfrm>
            <a:off x="1055370" y="1359535"/>
            <a:ext cx="3312160" cy="4977765"/>
          </a:xfrm>
          <a:prstGeom prst="rect">
            <a:avLst/>
          </a:prstGeom>
          <a:noFill/>
          <a:ln w="12700" cap="flat" cmpd="sng" algn="ctr">
            <a:solidFill>
              <a:srgbClr val="134263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" name="学论网-矩形 1"/>
          <p:cNvSpPr/>
          <p:nvPr>
            <p:custDataLst>
              <p:tags r:id="rId4"/>
            </p:custDataLst>
          </p:nvPr>
        </p:nvSpPr>
        <p:spPr>
          <a:xfrm>
            <a:off x="4510405" y="1359535"/>
            <a:ext cx="3312160" cy="4972685"/>
          </a:xfrm>
          <a:prstGeom prst="rect">
            <a:avLst/>
          </a:prstGeom>
          <a:noFill/>
          <a:ln w="12700" cap="flat" cmpd="sng" algn="ctr">
            <a:solidFill>
              <a:srgbClr val="134263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6" name="学论网-矩形 1"/>
          <p:cNvSpPr/>
          <p:nvPr>
            <p:custDataLst>
              <p:tags r:id="rId5"/>
            </p:custDataLst>
          </p:nvPr>
        </p:nvSpPr>
        <p:spPr>
          <a:xfrm>
            <a:off x="7965440" y="1359535"/>
            <a:ext cx="3312160" cy="4972685"/>
          </a:xfrm>
          <a:prstGeom prst="rect">
            <a:avLst/>
          </a:prstGeom>
          <a:noFill/>
          <a:ln w="12700" cap="flat" cmpd="sng" algn="ctr">
            <a:solidFill>
              <a:srgbClr val="134263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7" name="学论网-www.xuelun.me"/>
          <p:cNvSpPr txBox="1"/>
          <p:nvPr>
            <p:custDataLst>
              <p:tags r:id="rId6"/>
            </p:custDataLst>
          </p:nvPr>
        </p:nvSpPr>
        <p:spPr>
          <a:xfrm>
            <a:off x="4601845" y="1443355"/>
            <a:ext cx="3176270" cy="48933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硬件层面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✅ 缓存优化（分块算法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/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矩阵分块）：将矩阵分成小块，使每次操作的数据能被缓存命中，减少访问主内存，</a:t>
            </a:r>
            <a:r>
              <a:rPr lang="zh-CN" alt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提高缓存命中率。</a:t>
            </a:r>
            <a:endParaRPr lang="zh-CN" altLang="en-US" sz="1600" b="1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rgbClr val="0070C0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📌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多核并行（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OpenMP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、线程池）：将不同矩阵块的乘法任务分配给多个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CPU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核心或线程并行计算多个子结果矩阵后，再合并到总结果</a:t>
            </a:r>
            <a:endParaRPr lang="en-US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🎯 优势：极大提升硬件利用率，实现数十倍甚至上百倍提速</a:t>
            </a:r>
            <a:endParaRPr lang="en-US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学论网-www.xuelun.me"/>
          <p:cNvSpPr txBox="1"/>
          <p:nvPr>
            <p:custDataLst>
              <p:tags r:id="rId7"/>
            </p:custDataLst>
          </p:nvPr>
        </p:nvSpPr>
        <p:spPr>
          <a:xfrm>
            <a:off x="8201870" y="1438940"/>
            <a:ext cx="2964893" cy="48933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编程层面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✅ 内存访问优化：让数据按行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列连续访问，</a:t>
            </a:r>
            <a:r>
              <a:rPr lang="zh-CN" alt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提高内存预取命中率，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减少“跳跃式访问”导致的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cache miss</a:t>
            </a:r>
            <a:endParaRPr lang="en-US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📌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 SIMD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（单指令多数据）指令集：如 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AVX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SSE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NEON 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指令集</a:t>
            </a:r>
            <a:r>
              <a:rPr lang="zh-CN" alt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一条指令同时处理多个数据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（比如同时对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8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个浮点数做加法）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🎯 优势：减少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CPU</a:t>
            </a:r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指令总数，提升浮点运算吞吐量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AutoShape 6" descr="The process of doing 2-D convolution using Winograd algorithm. The four...  | Download Scientific Diagram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AutoShape 8" descr="The process of doing 2-D convolution using Winograd algorithm. The four...  | Download Scientific Diagram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2" y="0"/>
            <a:ext cx="385822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-36814" y="1499886"/>
            <a:ext cx="6858000" cy="3858228"/>
          </a:xfrm>
          <a:prstGeom prst="rect">
            <a:avLst/>
          </a:prstGeom>
          <a:gradFill>
            <a:gsLst>
              <a:gs pos="0">
                <a:srgbClr val="134263"/>
              </a:gs>
              <a:gs pos="59000">
                <a:schemeClr val="accent4">
                  <a:lumMod val="75000"/>
                  <a:alpha val="45000"/>
                </a:schemeClr>
              </a:gs>
              <a:gs pos="99000">
                <a:schemeClr val="accent4">
                  <a:lumMod val="40000"/>
                  <a:lumOff val="60000"/>
                  <a:alpha val="3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96000" y="2563476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en-US" altLang="zh-CN" sz="24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000" y="3025141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算法实现与代码解析</a:t>
            </a:r>
            <a:endParaRPr lang="zh-CN" altLang="en-US" sz="4000" b="1" spc="600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64688" y="0"/>
            <a:ext cx="226979" cy="6858000"/>
          </a:xfrm>
          <a:prstGeom prst="rect">
            <a:avLst/>
          </a:prstGeom>
          <a:solidFill>
            <a:srgbClr val="1342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2368"/>
            <a:ext cx="12192000" cy="685563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25752" y="1144901"/>
            <a:ext cx="315446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基准算法：三重循环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4"/>
          <p:cNvSpPr>
            <a:spLocks noChangeArrowheads="1"/>
          </p:cNvSpPr>
          <p:nvPr/>
        </p:nvSpPr>
        <p:spPr bwMode="auto">
          <a:xfrm>
            <a:off x="966470" y="2583180"/>
            <a:ext cx="5210175" cy="30149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原理：</a:t>
            </a:r>
            <a:endParaRPr lang="en-US" altLang="zh-CN" sz="1800" kern="100" dirty="0">
              <a:solidFill>
                <a:srgbClr val="C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直接利用三重循环按照公式</a:t>
            </a:r>
            <a:r>
              <a:rPr lang="zh-CN" altLang="zh-CN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计算</a:t>
            </a:r>
            <a:endParaRPr lang="en-US" altLang="zh-CN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	C[</a:t>
            </a:r>
            <a:r>
              <a:rPr lang="en-US" altLang="zh-CN" kern="100" dirty="0" err="1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</a:t>
            </a:r>
            <a:r>
              <a:rPr lang="en-US" altLang="zh-CN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][j] = ∑ A[</a:t>
            </a:r>
            <a:r>
              <a:rPr lang="en-US" altLang="zh-CN" kern="100" dirty="0" err="1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</a:t>
            </a:r>
            <a:r>
              <a:rPr lang="en-US" altLang="zh-CN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][k] * B[k][j] </a:t>
            </a:r>
            <a:endParaRPr lang="en-US" altLang="zh-CN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en-US" altLang="zh-CN" kern="1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</a:t>
            </a:r>
            <a:r>
              <a:rPr lang="zh-CN" altLang="zh-CN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每个元素计算时都逐个遍历所有乘法项</a:t>
            </a:r>
            <a:endParaRPr lang="en-US" altLang="zh-CN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优点：</a:t>
            </a:r>
            <a:endParaRPr lang="en-US" altLang="zh-CN" sz="1800" kern="100" dirty="0">
              <a:solidFill>
                <a:srgbClr val="C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实现简单，易于理解</a:t>
            </a:r>
            <a:endParaRPr lang="zh-CN" altLang="zh-CN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zh-CN" sz="1800" kern="100" dirty="0">
                <a:solidFill>
                  <a:srgbClr val="C0000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缺点：</a:t>
            </a:r>
            <a:endParaRPr lang="en-US" altLang="zh-CN" sz="1800" kern="100" dirty="0">
              <a:solidFill>
                <a:srgbClr val="C00000"/>
              </a:solidFill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内存访问不连续导致</a:t>
            </a:r>
            <a:r>
              <a:rPr lang="zh-CN" altLang="zh-CN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缓存命中率低</a:t>
            </a:r>
            <a:r>
              <a:rPr lang="en-US" altLang="zh-CN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</a:t>
            </a:r>
            <a:endParaRPr lang="en-US" altLang="zh-CN" kern="1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无并行化使得</a:t>
            </a:r>
            <a:r>
              <a:rPr lang="zh-CN" altLang="zh-CN" b="1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单线程性能瓶颈</a:t>
            </a:r>
            <a:r>
              <a:rPr lang="en-US" altLang="zh-CN" kern="100" dirty="0">
                <a:solidFill>
                  <a:srgbClr val="0070C0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kern="100" dirty="0"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zh-CN" altLang="zh-CN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endParaRPr lang="zh-CN" altLang="zh-CN" sz="1800" kern="100" dirty="0">
              <a:effectLst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601393" y="2471249"/>
            <a:ext cx="0" cy="2664000"/>
          </a:xfrm>
          <a:prstGeom prst="line">
            <a:avLst/>
          </a:prstGeom>
          <a:ln>
            <a:solidFill>
              <a:srgbClr val="1E2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4"/>
          <p:cNvSpPr>
            <a:spLocks noChangeArrowheads="1"/>
          </p:cNvSpPr>
          <p:nvPr/>
        </p:nvSpPr>
        <p:spPr bwMode="auto">
          <a:xfrm>
            <a:off x="6517927" y="1528852"/>
            <a:ext cx="4909720" cy="21685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// </a:t>
            </a:r>
            <a:r>
              <a:rPr lang="zh-CN" altLang="en-US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代码片段：</a:t>
            </a:r>
            <a:r>
              <a:rPr lang="en-GB" altLang="zh-CN" kern="100" dirty="0" err="1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naiveMultiply</a:t>
            </a:r>
            <a:r>
              <a:rPr lang="en-GB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  </a:t>
            </a:r>
            <a:endParaRPr lang="en-GB" altLang="zh-CN" kern="1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GB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for (int </a:t>
            </a:r>
            <a:r>
              <a:rPr lang="en-GB" altLang="zh-CN" kern="100" dirty="0" err="1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GB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=0; </a:t>
            </a:r>
            <a:r>
              <a:rPr lang="en-GB" altLang="zh-CN" kern="100" dirty="0" err="1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GB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&lt;n; </a:t>
            </a:r>
            <a:r>
              <a:rPr lang="en-GB" altLang="zh-CN" kern="100" dirty="0" err="1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GB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++)  </a:t>
            </a:r>
            <a:endParaRPr lang="en-GB" altLang="zh-CN" kern="1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GB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    for (int j=0; j&lt;p; </a:t>
            </a:r>
            <a:r>
              <a:rPr lang="en-GB" altLang="zh-CN" kern="100" dirty="0" err="1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j++</a:t>
            </a:r>
            <a:r>
              <a:rPr lang="en-GB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)  </a:t>
            </a:r>
            <a:endParaRPr lang="en-GB" altLang="zh-CN" kern="1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GB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        for (int k=0; k&lt;m; k++)  </a:t>
            </a:r>
            <a:endParaRPr lang="en-GB" altLang="zh-CN" kern="1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GB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            C[</a:t>
            </a:r>
            <a:r>
              <a:rPr lang="en-GB" altLang="zh-CN" kern="100" dirty="0" err="1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GB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][j] += A[</a:t>
            </a:r>
            <a:r>
              <a:rPr lang="en-GB" altLang="zh-CN" kern="100" dirty="0" err="1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GB" altLang="zh-CN" kern="100" dirty="0">
                <a:latin typeface="Times New Roman" panose="02020603050405020304" pitchFamily="18" charset="0"/>
                <a:ea typeface="华文中宋" panose="02010600040101010101" charset="-122"/>
                <a:cs typeface="Times New Roman" panose="02020603050405020304" pitchFamily="18" charset="0"/>
                <a:sym typeface="+mn-lt"/>
              </a:rPr>
              <a:t>][k]  B[k][j];</a:t>
            </a:r>
            <a:endParaRPr lang="en-GB" altLang="zh-CN" kern="100" dirty="0"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34" y="213771"/>
            <a:ext cx="2184731" cy="63073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5035" y="470397"/>
            <a:ext cx="409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 </a:t>
            </a:r>
            <a:r>
              <a:rPr lang="zh-CN" altLang="en-US" sz="2400" b="1" dirty="0">
                <a:solidFill>
                  <a:srgbClr val="1E2B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算法实现与代码解析</a:t>
            </a:r>
            <a:endParaRPr lang="en-US" altLang="zh-CN" sz="2400" b="1" dirty="0">
              <a:solidFill>
                <a:srgbClr val="1E2B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5777865" y="4006850"/>
          <a:ext cx="1743075" cy="172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025"/>
                <a:gridCol w="581025"/>
                <a:gridCol w="581025"/>
              </a:tblGrid>
              <a:tr h="5746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5746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746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7953375" y="4006850"/>
          <a:ext cx="1743075" cy="172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025"/>
                <a:gridCol w="581025"/>
                <a:gridCol w="581025"/>
              </a:tblGrid>
              <a:tr h="5746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746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746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5"/>
            </p:custDataLst>
          </p:nvPr>
        </p:nvGraphicFramePr>
        <p:xfrm>
          <a:off x="10128250" y="4006850"/>
          <a:ext cx="1743075" cy="172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025"/>
                <a:gridCol w="581025"/>
                <a:gridCol w="581025"/>
              </a:tblGrid>
              <a:tr h="5746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746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746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594600" y="4685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×</a:t>
            </a:r>
            <a:r>
              <a:rPr lang="en-US" altLang="zh-CN"/>
              <a:t>		     =</a:t>
            </a:r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p="http://schemas.openxmlformats.org/presentationml/2006/main">
  <p:tag name="KSO_WM_DIAGRAM_VIRTUALLY_FRAME" val="{&quot;height&quot;:376.711968503937,&quot;left&quot;:83.0859842519685,&quot;top&quot;:107.03803149606298,&quot;width&quot;:804.9125984251968}"/>
</p:tagLst>
</file>

<file path=ppt/tags/tag10.xml><?xml version="1.0" encoding="utf-8"?>
<p:tagLst xmlns:p="http://schemas.openxmlformats.org/presentationml/2006/main">
  <p:tag name="TABLE_ENDDRAG_ORIGIN_RECT" val="166*153"/>
  <p:tag name="TABLE_ENDDRAG_RECT" val="387*325*166*153"/>
</p:tagLst>
</file>

<file path=ppt/tags/tag11.xml><?xml version="1.0" encoding="utf-8"?>
<p:tagLst xmlns:p="http://schemas.openxmlformats.org/presentationml/2006/main">
  <p:tag name="KSO_WM_DIAGRAM_VIRTUALLY_FRAME" val="{&quot;height&quot;:309.9247244094488,&quot;left&quot;:112.76779527559056,&quot;top&quot;:133.18094488188976,&quot;width&quot;:719.2284251968503}"/>
</p:tagLst>
</file>

<file path=ppt/tags/tag12.xml><?xml version="1.0" encoding="utf-8"?>
<p:tagLst xmlns:p="http://schemas.openxmlformats.org/presentationml/2006/main">
  <p:tag name="KSO_WM_DIAGRAM_VIRTUALLY_FRAME" val="{&quot;height&quot;:309.9247244094488,&quot;left&quot;:112.76779527559056,&quot;top&quot;:133.18094488188976,&quot;width&quot;:719.2284251968503}"/>
</p:tagLst>
</file>

<file path=ppt/tags/tag13.xml><?xml version="1.0" encoding="utf-8"?>
<p:tagLst xmlns:p="http://schemas.openxmlformats.org/presentationml/2006/main">
  <p:tag name="KSO_WM_DIAGRAM_VIRTUALLY_FRAME" val="{&quot;height&quot;:309.9247244094488,&quot;left&quot;:112.76779527559056,&quot;top&quot;:133.18094488188976,&quot;width&quot;:719.2284251968503}"/>
</p:tagLst>
</file>

<file path=ppt/tags/tag14.xml><?xml version="1.0" encoding="utf-8"?>
<p:tagLst xmlns:p="http://schemas.openxmlformats.org/presentationml/2006/main">
  <p:tag name="KSO_WM_DIAGRAM_VIRTUALLY_FRAME" val="{&quot;height&quot;:309.9247244094488,&quot;left&quot;:112.76779527559056,&quot;top&quot;:133.18094488188976,&quot;width&quot;:719.2284251968503}"/>
</p:tagLst>
</file>

<file path=ppt/tags/tag15.xml><?xml version="1.0" encoding="utf-8"?>
<p:tagLst xmlns:p="http://schemas.openxmlformats.org/presentationml/2006/main">
  <p:tag name="KSO_WM_DIAGRAM_VIRTUALLY_FRAME" val="{&quot;height&quot;:309.9247244094488,&quot;left&quot;:112.76779527559056,&quot;top&quot;:133.18094488188976,&quot;width&quot;:719.2284251968503}"/>
</p:tagLst>
</file>

<file path=ppt/tags/tag16.xml><?xml version="1.0" encoding="utf-8"?>
<p:tagLst xmlns:p="http://schemas.openxmlformats.org/presentationml/2006/main">
  <p:tag name="KSO_WM_DIAGRAM_VIRTUALLY_FRAME" val="{&quot;height&quot;:309.9247244094488,&quot;left&quot;:112.76779527559056,&quot;top&quot;:133.18094488188976,&quot;width&quot;:719.2284251968503}"/>
</p:tagLst>
</file>

<file path=ppt/tags/tag17.xml><?xml version="1.0" encoding="utf-8"?>
<p:tagLst xmlns:p="http://schemas.openxmlformats.org/presentationml/2006/main">
  <p:tag name="KSO_WM_DIAGRAM_VIRTUALLY_FRAME" val="{&quot;height&quot;:309.9247244094488,&quot;left&quot;:112.76779527559056,&quot;top&quot;:133.18094488188976,&quot;width&quot;:719.2284251968503}"/>
</p:tagLst>
</file>

<file path=ppt/tags/tag18.xml><?xml version="1.0" encoding="utf-8"?>
<p:tagLst xmlns:p="http://schemas.openxmlformats.org/presentationml/2006/main">
  <p:tag name="KSO_WM_DIAGRAM_VIRTUALLY_FRAME" val="{&quot;height&quot;:309.9247244094488,&quot;left&quot;:112.76779527559056,&quot;top&quot;:133.18094488188976,&quot;width&quot;:719.2284251968503}"/>
</p:tagLst>
</file>

<file path=ppt/tags/tag2.xml><?xml version="1.0" encoding="utf-8"?>
<p:tagLst xmlns:p="http://schemas.openxmlformats.org/presentationml/2006/main">
  <p:tag name="KSO_WM_DIAGRAM_VIRTUALLY_FRAME" val="{&quot;height&quot;:376.711968503937,&quot;left&quot;:83.0859842519685,&quot;top&quot;:107.03803149606298,&quot;width&quot;:804.9125984251968}"/>
</p:tagLst>
</file>

<file path=ppt/tags/tag3.xml><?xml version="1.0" encoding="utf-8"?>
<p:tagLst xmlns:p="http://schemas.openxmlformats.org/presentationml/2006/main">
  <p:tag name="KSO_WM_DIAGRAM_VIRTUALLY_FRAME" val="{&quot;height&quot;:376.711968503937,&quot;left&quot;:83.0859842519685,&quot;top&quot;:107.03803149606298,&quot;width&quot;:804.9125984251968}"/>
</p:tagLst>
</file>

<file path=ppt/tags/tag4.xml><?xml version="1.0" encoding="utf-8"?>
<p:tagLst xmlns:p="http://schemas.openxmlformats.org/presentationml/2006/main">
  <p:tag name="KSO_WM_DIAGRAM_VIRTUALLY_FRAME" val="{&quot;height&quot;:376.711968503937,&quot;left&quot;:83.0859842519685,&quot;top&quot;:107.03803149606298,&quot;width&quot;:804.9125984251968}"/>
</p:tagLst>
</file>

<file path=ppt/tags/tag5.xml><?xml version="1.0" encoding="utf-8"?>
<p:tagLst xmlns:p="http://schemas.openxmlformats.org/presentationml/2006/main">
  <p:tag name="KSO_WM_DIAGRAM_VIRTUALLY_FRAME" val="{&quot;height&quot;:376.711968503937,&quot;left&quot;:83.0859842519685,&quot;top&quot;:107.03803149606298,&quot;width&quot;:804.9125984251968}"/>
</p:tagLst>
</file>

<file path=ppt/tags/tag6.xml><?xml version="1.0" encoding="utf-8"?>
<p:tagLst xmlns:p="http://schemas.openxmlformats.org/presentationml/2006/main">
  <p:tag name="KSO_WM_DIAGRAM_VIRTUALLY_FRAME" val="{&quot;height&quot;:376.711968503937,&quot;left&quot;:83.0859842519685,&quot;top&quot;:107.03803149606298,&quot;width&quot;:804.9125984251968}"/>
</p:tagLst>
</file>

<file path=ppt/tags/tag7.xml><?xml version="1.0" encoding="utf-8"?>
<p:tagLst xmlns:p="http://schemas.openxmlformats.org/presentationml/2006/main">
  <p:tag name="TABLE_ENDDRAG_ORIGIN_RECT" val="137*135"/>
  <p:tag name="TABLE_ENDDRAG_RECT" val="517*315*137*135"/>
</p:tagLst>
</file>

<file path=ppt/tags/tag8.xml><?xml version="1.0" encoding="utf-8"?>
<p:tagLst xmlns:p="http://schemas.openxmlformats.org/presentationml/2006/main">
  <p:tag name="TABLE_ENDDRAG_ORIGIN_RECT" val="137*135"/>
  <p:tag name="TABLE_ENDDRAG_RECT" val="517*315*137*135"/>
</p:tagLst>
</file>

<file path=ppt/tags/tag9.xml><?xml version="1.0" encoding="utf-8"?>
<p:tagLst xmlns:p="http://schemas.openxmlformats.org/presentationml/2006/main">
  <p:tag name="TABLE_ENDDRAG_ORIGIN_RECT" val="137*135"/>
  <p:tag name="TABLE_ENDDRAG_RECT" val="517*315*137*135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rgbClr val="262626"/>
      </a:dk1>
      <a:lt1>
        <a:sysClr val="window" lastClr="FFFFFF"/>
      </a:lt1>
      <a:dk2>
        <a:srgbClr val="003366"/>
      </a:dk2>
      <a:lt2>
        <a:srgbClr val="FFFFFF"/>
      </a:lt2>
      <a:accent1>
        <a:srgbClr val="92D050"/>
      </a:accent1>
      <a:accent2>
        <a:srgbClr val="52B0C5"/>
      </a:accent2>
      <a:accent3>
        <a:srgbClr val="003366"/>
      </a:accent3>
      <a:accent4>
        <a:srgbClr val="52B0C5"/>
      </a:accent4>
      <a:accent5>
        <a:srgbClr val="003366"/>
      </a:accent5>
      <a:accent6>
        <a:srgbClr val="808080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262626"/>
    </a:dk1>
    <a:lt1>
      <a:sysClr val="window" lastClr="FFFFFF"/>
    </a:lt1>
    <a:dk2>
      <a:srgbClr val="003366"/>
    </a:dk2>
    <a:lt2>
      <a:srgbClr val="FFFFFF"/>
    </a:lt2>
    <a:accent1>
      <a:srgbClr val="92D050"/>
    </a:accent1>
    <a:accent2>
      <a:srgbClr val="52B0C5"/>
    </a:accent2>
    <a:accent3>
      <a:srgbClr val="003366"/>
    </a:accent3>
    <a:accent4>
      <a:srgbClr val="52B0C5"/>
    </a:accent4>
    <a:accent5>
      <a:srgbClr val="003366"/>
    </a:accent5>
    <a:accent6>
      <a:srgbClr val="80808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4247</Words>
  <Application>WPS 演示</Application>
  <PresentationFormat>宽屏</PresentationFormat>
  <Paragraphs>358</Paragraphs>
  <Slides>21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方正粗黑宋简体</vt:lpstr>
      <vt:lpstr>微软雅黑</vt:lpstr>
      <vt:lpstr>Impact MT Std</vt:lpstr>
      <vt:lpstr>华文中宋</vt:lpstr>
      <vt:lpstr>Times New Roman</vt:lpstr>
      <vt:lpstr>Calibri</vt:lpstr>
      <vt:lpstr>等线</vt:lpstr>
      <vt:lpstr>Arial Unicode MS</vt:lpstr>
      <vt:lpstr>等线 Light</vt:lpstr>
      <vt:lpstr>Segoe UI Semibold</vt:lpstr>
      <vt:lpstr>Arial</vt:lpstr>
      <vt:lpstr>方正兰亭黑_GBK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岚山风</cp:lastModifiedBy>
  <cp:revision>165</cp:revision>
  <dcterms:created xsi:type="dcterms:W3CDTF">2016-11-24T09:20:00Z</dcterms:created>
  <dcterms:modified xsi:type="dcterms:W3CDTF">2025-05-20T04:42:12Z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C7A9AA2057B44B608EEC8BD6BAC79D2B</vt:lpwstr>
  </property>
</Properties>
</file>